
<file path=[Content_Types].xml><?xml version="1.0" encoding="utf-8"?>
<Types xmlns="http://schemas.openxmlformats.org/package/2006/content-types">
  <Override PartName="/ppt/slideLayouts/slideLayout4.xml" ContentType="application/vnd.openxmlformats-officedocument.presentationml.slideLayout+xml"/>
  <Default Extension="jpeg" ContentType="image/jpeg"/>
  <Override PartName="/ppt/slideLayouts/slideLayout6.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Default Extension="rels" ContentType="application/vnd.openxmlformats-package.relationships+xml"/>
  <Override PartName="/ppt/slideLayouts/slideLayout8.xml" ContentType="application/vnd.openxmlformats-officedocument.presentationml.slideLayout+xml"/>
  <Override PartName="/ppt/slides/slide7.xml" ContentType="application/vnd.openxmlformats-officedocument.presentationml.slide+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slides/slide9.xml" ContentType="application/vnd.openxmlformats-officedocument.presentationml.slide+xml"/>
  <Default Extension="xml" ContentType="application/xml"/>
  <Override PartName="/ppt/slideLayouts/slideLayout3.xml" ContentType="application/vnd.openxmlformats-officedocument.presentationml.slideLayout+xml"/>
  <Override PartName="/ppt/slides/slide2.xml" ContentType="application/vnd.openxmlformats-officedocument.presentationml.slide+xml"/>
  <Override PartName="/docProps/app.xml" ContentType="application/vnd.openxmlformats-officedocument.extended-properties+xml"/>
  <Override PartName="/ppt/slideMasters/slideMaster1.xml" ContentType="application/vnd.openxmlformats-officedocument.presentationml.slideMaster+xml"/>
  <Override PartName="/ppt/slideLayouts/slideLayout5.xml" ContentType="application/vnd.openxmlformats-officedocument.presentationml.slideLayout+xml"/>
  <Override PartName="/ppt/slides/slide4.xml" ContentType="application/vnd.openxmlformats-officedocument.presentationml.slide+xml"/>
  <Override PartName="/ppt/viewProps.xml" ContentType="application/vnd.openxmlformats-officedocument.presentationml.viewProps+xml"/>
  <Override PartName="/ppt/slideLayouts/slideLayout7.xml" ContentType="application/vnd.openxmlformats-officedocument.presentationml.slideLayout+xml"/>
  <Override PartName="/ppt/slides/slide6.xml" ContentType="application/vnd.openxmlformats-officedocument.presentationml.slid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s/slide8.xml" ContentType="application/vnd.openxmlformats-officedocument.presentationml.slide+xml"/>
  <Override PartName="/ppt/slideLayouts/slideLayout2.xml" ContentType="application/vnd.openxmlformats-officedocument.presentationml.slideLayout+xml"/>
  <Override PartName="/ppt/presentation.xml" ContentType="application/vnd.openxmlformats-officedocument.presentationml.presentation.main+xml"/>
  <Default Extension="bin" ContentType="application/vnd.openxmlformats-officedocument.presentationml.printerSettings"/>
  <Override PartName="/ppt/slides/slide1.xml" ContentType="application/vnd.openxmlformats-officedocument.presentationml.slide+xml"/>
  <Override PartName="/ppt/presProps.xml" ContentType="application/vnd.openxmlformats-officedocument.presentationml.presProps+xml"/>
  <Override PartName="/ppt/tableStyles.xml" ContentType="application/vnd.openxmlformats-officedocument.presentationml.tableStyles+xml"/>
  <Override PartName="/ppt/theme/theme1.xml" ContentType="application/vnd.openxmlformats-officedocument.theme+xml"/>
  <Override PartName="/ppt/slides/slide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snapToGrid="0" snapToObjects="1">
      <p:cViewPr varScale="1">
        <p:scale>
          <a:sx n="67" d="100"/>
          <a:sy n="67" d="100"/>
        </p:scale>
        <p:origin x="-52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C41D50B-FE0D-7C41-8035-97CDBC73D004}" type="datetimeFigureOut">
              <a:rPr lang="en-US" smtClean="0"/>
              <a:pPr/>
              <a:t>1/12/10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D572E3-A22F-344C-AFFF-1FB014FEB7B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C41D50B-FE0D-7C41-8035-97CDBC73D004}" type="datetimeFigureOut">
              <a:rPr lang="en-US" smtClean="0"/>
              <a:pPr/>
              <a:t>1/12/10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D572E3-A22F-344C-AFFF-1FB014FEB7B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C41D50B-FE0D-7C41-8035-97CDBC73D004}" type="datetimeFigureOut">
              <a:rPr lang="en-US" smtClean="0"/>
              <a:pPr/>
              <a:t>1/12/10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D572E3-A22F-344C-AFFF-1FB014FEB7B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C41D50B-FE0D-7C41-8035-97CDBC73D004}" type="datetimeFigureOut">
              <a:rPr lang="en-US" smtClean="0"/>
              <a:pPr/>
              <a:t>1/12/10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D572E3-A22F-344C-AFFF-1FB014FEB7B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C41D50B-FE0D-7C41-8035-97CDBC73D004}" type="datetimeFigureOut">
              <a:rPr lang="en-US" smtClean="0"/>
              <a:pPr/>
              <a:t>1/12/10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D572E3-A22F-344C-AFFF-1FB014FEB7B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C41D50B-FE0D-7C41-8035-97CDBC73D004}" type="datetimeFigureOut">
              <a:rPr lang="en-US" smtClean="0"/>
              <a:pPr/>
              <a:t>1/12/10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D572E3-A22F-344C-AFFF-1FB014FEB7B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C41D50B-FE0D-7C41-8035-97CDBC73D004}" type="datetimeFigureOut">
              <a:rPr lang="en-US" smtClean="0"/>
              <a:pPr/>
              <a:t>1/12/10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7D572E3-A22F-344C-AFFF-1FB014FEB7B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C41D50B-FE0D-7C41-8035-97CDBC73D004}" type="datetimeFigureOut">
              <a:rPr lang="en-US" smtClean="0"/>
              <a:pPr/>
              <a:t>1/12/10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7D572E3-A22F-344C-AFFF-1FB014FEB7B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41D50B-FE0D-7C41-8035-97CDBC73D004}" type="datetimeFigureOut">
              <a:rPr lang="en-US" smtClean="0"/>
              <a:pPr/>
              <a:t>1/12/10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7D572E3-A22F-344C-AFFF-1FB014FEB7B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C41D50B-FE0D-7C41-8035-97CDBC73D004}" type="datetimeFigureOut">
              <a:rPr lang="en-US" smtClean="0"/>
              <a:pPr/>
              <a:t>1/12/10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D572E3-A22F-344C-AFFF-1FB014FEB7B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C41D50B-FE0D-7C41-8035-97CDBC73D004}" type="datetimeFigureOut">
              <a:rPr lang="en-US" smtClean="0"/>
              <a:pPr/>
              <a:t>1/12/10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D572E3-A22F-344C-AFFF-1FB014FEB7B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41D50B-FE0D-7C41-8035-97CDBC73D004}" type="datetimeFigureOut">
              <a:rPr lang="en-US" smtClean="0"/>
              <a:pPr/>
              <a:t>1/12/10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D572E3-A22F-344C-AFFF-1FB014FEB7B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Using Commas II</a:t>
            </a:r>
            <a:endParaRPr lang="en-US" dirty="0"/>
          </a:p>
        </p:txBody>
      </p:sp>
      <p:sp>
        <p:nvSpPr>
          <p:cNvPr id="3" name="Subtitle 2"/>
          <p:cNvSpPr>
            <a:spLocks noGrp="1"/>
          </p:cNvSpPr>
          <p:nvPr>
            <p:ph type="subTitle" idx="1"/>
          </p:nvPr>
        </p:nvSpPr>
        <p:spPr/>
        <p:txBody>
          <a:bodyPr/>
          <a:lstStyle/>
          <a:p>
            <a:r>
              <a:rPr lang="en-US" dirty="0" err="1" smtClean="0"/>
              <a:t>p</a:t>
            </a:r>
            <a:r>
              <a:rPr lang="en-US" dirty="0" smtClean="0"/>
              <a:t>. 603</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Rule 8:  Use a comma before </a:t>
            </a:r>
            <a:r>
              <a:rPr lang="en-US" i="1" dirty="0" smtClean="0"/>
              <a:t>and, or</a:t>
            </a:r>
            <a:r>
              <a:rPr lang="en-US" dirty="0" smtClean="0"/>
              <a:t>, or </a:t>
            </a:r>
            <a:r>
              <a:rPr lang="en-US" i="1" dirty="0" smtClean="0"/>
              <a:t>but</a:t>
            </a:r>
            <a:r>
              <a:rPr lang="en-US" dirty="0" smtClean="0"/>
              <a:t> when it joins main clauses. </a:t>
            </a:r>
          </a:p>
          <a:p>
            <a:pPr>
              <a:buNone/>
            </a:pPr>
            <a:endParaRPr lang="en-US" dirty="0" smtClean="0"/>
          </a:p>
          <a:p>
            <a:pPr lvl="1"/>
            <a:r>
              <a:rPr lang="en-US" dirty="0" smtClean="0"/>
              <a:t>Farming is a business, and farmers need to make a profit.</a:t>
            </a:r>
          </a:p>
          <a:p>
            <a:pPr lvl="1"/>
            <a:r>
              <a:rPr lang="en-US" dirty="0" smtClean="0"/>
              <a:t>Farmers must sell their crops, or they cannot afford to replant.</a:t>
            </a:r>
          </a:p>
          <a:p>
            <a:pPr lvl="1"/>
            <a:r>
              <a:rPr lang="en-US" dirty="0" smtClean="0"/>
              <a:t>Farming can be rewarding, but it is hard work.</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Rule 9:  Use a comma after an  introductory adverb clause.  Adverb clauses begin with subordinating conjunctions, such as </a:t>
            </a:r>
            <a:r>
              <a:rPr lang="en-US" i="1" dirty="0" smtClean="0"/>
              <a:t>after, although, as, because, before, considering (that), if, in order that, since, so that, though, unless, until, when, whenever, where, wherever, whether, </a:t>
            </a:r>
            <a:r>
              <a:rPr lang="en-US" dirty="0" smtClean="0"/>
              <a:t>or </a:t>
            </a:r>
            <a:r>
              <a:rPr lang="en-US" i="1" dirty="0" smtClean="0"/>
              <a:t>while.</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Examples of Rule 9:</a:t>
            </a:r>
          </a:p>
          <a:p>
            <a:pPr lvl="1"/>
            <a:endParaRPr lang="en-US" dirty="0" smtClean="0"/>
          </a:p>
          <a:p>
            <a:pPr lvl="1"/>
            <a:r>
              <a:rPr lang="en-US" dirty="0" smtClean="0"/>
              <a:t>When the weather is too dry, farmers have problems.</a:t>
            </a:r>
          </a:p>
          <a:p>
            <a:pPr lvl="1"/>
            <a:r>
              <a:rPr lang="en-US" dirty="0" smtClean="0"/>
              <a:t>If there is no rain, crops can be ruined.</a:t>
            </a:r>
          </a:p>
          <a:p>
            <a:pPr lvl="1">
              <a:buNone/>
            </a:pP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Rule 9 Continued</a:t>
            </a:r>
            <a:endParaRPr lang="en-US" dirty="0"/>
          </a:p>
        </p:txBody>
      </p:sp>
      <p:sp>
        <p:nvSpPr>
          <p:cNvPr id="3" name="Content Placeholder 2"/>
          <p:cNvSpPr>
            <a:spLocks noGrp="1"/>
          </p:cNvSpPr>
          <p:nvPr>
            <p:ph idx="1"/>
          </p:nvPr>
        </p:nvSpPr>
        <p:spPr/>
        <p:txBody>
          <a:bodyPr/>
          <a:lstStyle/>
          <a:p>
            <a:r>
              <a:rPr lang="en-US" dirty="0" smtClean="0"/>
              <a:t>In most cases, do not use a comma with an adverb clause that comes at the end of the sentence.</a:t>
            </a:r>
          </a:p>
          <a:p>
            <a:endParaRPr lang="en-US" dirty="0" smtClean="0"/>
          </a:p>
          <a:p>
            <a:pPr lvl="1"/>
            <a:r>
              <a:rPr lang="en-US" dirty="0" smtClean="0"/>
              <a:t>Farmers have problems when the weather is too dry.</a:t>
            </a:r>
          </a:p>
          <a:p>
            <a:pPr lvl="1"/>
            <a:r>
              <a:rPr lang="en-US" dirty="0" smtClean="0"/>
              <a:t>Crops can be ruined if there is no rain. </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Rule 10:  Use a comma or a pair of commas to set off an adjective clause that is not essential to the meaning of a sentence.  This means that the clause merely gives additional information.  Adjective clauses often begin with the relative pronouns </a:t>
            </a:r>
            <a:r>
              <a:rPr lang="en-US" i="1" dirty="0" smtClean="0"/>
              <a:t>who, whom, whose, which,</a:t>
            </a:r>
            <a:r>
              <a:rPr lang="en-US" dirty="0" smtClean="0"/>
              <a:t> or </a:t>
            </a:r>
            <a:r>
              <a:rPr lang="en-US" i="1" dirty="0" smtClean="0"/>
              <a:t>that</a:t>
            </a:r>
            <a:r>
              <a:rPr lang="en-US" dirty="0" smtClean="0"/>
              <a:t>. </a:t>
            </a:r>
          </a:p>
          <a:p>
            <a:pPr lvl="1"/>
            <a:r>
              <a:rPr lang="en-US" dirty="0" smtClean="0"/>
              <a:t>Dairy cows, which are common on farms, are raised for their milk. </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Rule 10 Continued</a:t>
            </a:r>
            <a:endParaRPr lang="en-US" dirty="0"/>
          </a:p>
        </p:txBody>
      </p:sp>
      <p:sp>
        <p:nvSpPr>
          <p:cNvPr id="3" name="Content Placeholder 2"/>
          <p:cNvSpPr>
            <a:spLocks noGrp="1"/>
          </p:cNvSpPr>
          <p:nvPr>
            <p:ph idx="1"/>
          </p:nvPr>
        </p:nvSpPr>
        <p:spPr/>
        <p:txBody>
          <a:bodyPr/>
          <a:lstStyle/>
          <a:p>
            <a:r>
              <a:rPr lang="en-US" dirty="0" smtClean="0"/>
              <a:t>Do not use a comma or pair of commas to set off an essential clause from the rest of the sentence.  An adjective clause is essential when it is necessary to the meaning of the sentence.</a:t>
            </a:r>
          </a:p>
          <a:p>
            <a:pPr lvl="1"/>
            <a:r>
              <a:rPr lang="en-US" dirty="0" smtClean="0"/>
              <a:t>An animal that is raised for milk is the dairy cow. </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Turn to page 604</a:t>
            </a:r>
            <a:endParaRPr lang="en-US" dirty="0"/>
          </a:p>
        </p:txBody>
      </p:sp>
      <p:sp>
        <p:nvSpPr>
          <p:cNvPr id="3" name="Content Placeholder 2"/>
          <p:cNvSpPr>
            <a:spLocks noGrp="1"/>
          </p:cNvSpPr>
          <p:nvPr>
            <p:ph idx="1"/>
          </p:nvPr>
        </p:nvSpPr>
        <p:spPr/>
        <p:txBody>
          <a:bodyPr/>
          <a:lstStyle/>
          <a:p>
            <a:r>
              <a:rPr lang="en-US" dirty="0" smtClean="0"/>
              <a:t>Let’s do numbers 1-10 together </a:t>
            </a:r>
          </a:p>
          <a:p>
            <a:pPr>
              <a:buNone/>
            </a:pPr>
            <a:endParaRPr lang="en-US"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r>
              <a:rPr lang="en-US" dirty="0" smtClean="0"/>
              <a:t>Group one:  #’</a:t>
            </a:r>
            <a:r>
              <a:rPr lang="en-US" dirty="0" err="1" smtClean="0"/>
              <a:t>s</a:t>
            </a:r>
            <a:r>
              <a:rPr lang="en-US" dirty="0" smtClean="0"/>
              <a:t> 1-5</a:t>
            </a:r>
            <a:endParaRPr lang="en-US" dirty="0" smtClean="0"/>
          </a:p>
          <a:p>
            <a:r>
              <a:rPr lang="en-US" dirty="0" smtClean="0"/>
              <a:t>Group two:  Write a paragraph using comma rules 8, 9, and 10.</a:t>
            </a:r>
          </a:p>
          <a:p>
            <a:r>
              <a:rPr lang="en-US" dirty="0" smtClean="0"/>
              <a:t>Group three:  Write sentences using rules 3, 4, 8, 9, and 10 (one for each rule) </a:t>
            </a:r>
          </a:p>
          <a:p>
            <a:r>
              <a:rPr lang="en-US" dirty="0" smtClean="0"/>
              <a:t>Group four:  #’</a:t>
            </a:r>
            <a:r>
              <a:rPr lang="en-US" dirty="0" err="1" smtClean="0"/>
              <a:t>s</a:t>
            </a:r>
            <a:r>
              <a:rPr lang="en-US" dirty="0" smtClean="0"/>
              <a:t> 6-10</a:t>
            </a:r>
          </a:p>
          <a:p>
            <a:r>
              <a:rPr lang="en-US" dirty="0" smtClean="0"/>
              <a:t>Group five:  Summarize what we learned today.</a:t>
            </a:r>
            <a:r>
              <a:rPr lang="en-US" dirty="0" smtClean="0"/>
              <a:t> (</a:t>
            </a:r>
            <a:r>
              <a:rPr lang="en-US" dirty="0" smtClean="0"/>
              <a:t>Use examples and each person must have a part during </a:t>
            </a:r>
            <a:r>
              <a:rPr lang="en-US" smtClean="0"/>
              <a:t>the presentation.)</a:t>
            </a:r>
            <a:endParaRPr lang="en-US" smtClean="0"/>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75</TotalTime>
  <Words>417</Words>
  <Application>Microsoft Macintosh PowerPoint</Application>
  <PresentationFormat>On-screen Show (4:3)</PresentationFormat>
  <Paragraphs>29</Paragraphs>
  <Slides>9</Slides>
  <Notes>0</Notes>
  <HiddenSlides>0</HiddenSlides>
  <MMClips>0</MMClips>
  <ScaleCrop>false</ScaleCrop>
  <HeadingPairs>
    <vt:vector size="4" baseType="variant">
      <vt:variant>
        <vt:lpstr>Design Template</vt:lpstr>
      </vt:variant>
      <vt:variant>
        <vt:i4>1</vt:i4>
      </vt:variant>
      <vt:variant>
        <vt:lpstr>Slide Titles</vt:lpstr>
      </vt:variant>
      <vt:variant>
        <vt:i4>9</vt:i4>
      </vt:variant>
    </vt:vector>
  </HeadingPairs>
  <TitlesOfParts>
    <vt:vector size="10" baseType="lpstr">
      <vt:lpstr>Office Theme</vt:lpstr>
      <vt:lpstr>Using Commas II</vt:lpstr>
      <vt:lpstr>Slide 2</vt:lpstr>
      <vt:lpstr>Slide 3</vt:lpstr>
      <vt:lpstr>Slide 4</vt:lpstr>
      <vt:lpstr>Rule 9 Continued</vt:lpstr>
      <vt:lpstr>Slide 6</vt:lpstr>
      <vt:lpstr>Rule 10 Continued</vt:lpstr>
      <vt:lpstr>Turn to page 604</vt:lpstr>
      <vt:lpstr>Slide 9</vt:lpstr>
    </vt:vector>
  </TitlesOfParts>
  <Company>Board of Education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Using Commas II</dc:title>
  <dc:creator>Samantha culver</dc:creator>
  <cp:lastModifiedBy>Samantha culver</cp:lastModifiedBy>
  <cp:revision>2</cp:revision>
  <dcterms:created xsi:type="dcterms:W3CDTF">2010-01-12T13:45:02Z</dcterms:created>
  <dcterms:modified xsi:type="dcterms:W3CDTF">2010-01-12T14:38:16Z</dcterms:modified>
</cp:coreProperties>
</file>