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5"/>
  </p:notesMasterIdLst>
  <p:sldIdLst>
    <p:sldId id="256" r:id="rId2"/>
    <p:sldId id="298" r:id="rId3"/>
    <p:sldId id="266" r:id="rId4"/>
    <p:sldId id="299" r:id="rId5"/>
    <p:sldId id="301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00" r:id="rId16"/>
    <p:sldId id="302" r:id="rId17"/>
    <p:sldId id="304" r:id="rId18"/>
    <p:sldId id="305" r:id="rId19"/>
    <p:sldId id="344" r:id="rId20"/>
    <p:sldId id="345" r:id="rId21"/>
    <p:sldId id="315" r:id="rId22"/>
    <p:sldId id="316" r:id="rId23"/>
    <p:sldId id="317" r:id="rId24"/>
    <p:sldId id="318" r:id="rId25"/>
    <p:sldId id="319" r:id="rId26"/>
    <p:sldId id="322" r:id="rId27"/>
    <p:sldId id="328" r:id="rId28"/>
    <p:sldId id="324" r:id="rId29"/>
    <p:sldId id="325" r:id="rId30"/>
    <p:sldId id="329" r:id="rId31"/>
    <p:sldId id="333" r:id="rId32"/>
    <p:sldId id="334" r:id="rId33"/>
    <p:sldId id="331" r:id="rId34"/>
    <p:sldId id="335" r:id="rId35"/>
    <p:sldId id="336" r:id="rId36"/>
    <p:sldId id="340" r:id="rId37"/>
    <p:sldId id="342" r:id="rId38"/>
    <p:sldId id="341" r:id="rId39"/>
    <p:sldId id="337" r:id="rId40"/>
    <p:sldId id="339" r:id="rId41"/>
    <p:sldId id="338" r:id="rId42"/>
    <p:sldId id="287" r:id="rId43"/>
    <p:sldId id="349" r:id="rId44"/>
    <p:sldId id="360" r:id="rId45"/>
    <p:sldId id="346" r:id="rId46"/>
    <p:sldId id="350" r:id="rId47"/>
    <p:sldId id="351" r:id="rId48"/>
    <p:sldId id="355" r:id="rId49"/>
    <p:sldId id="358" r:id="rId50"/>
    <p:sldId id="359" r:id="rId51"/>
    <p:sldId id="361" r:id="rId52"/>
    <p:sldId id="362" r:id="rId53"/>
    <p:sldId id="363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92" autoAdjust="0"/>
  </p:normalViewPr>
  <p:slideViewPr>
    <p:cSldViewPr snapToObjects="1">
      <p:cViewPr varScale="1">
        <p:scale>
          <a:sx n="61" d="100"/>
          <a:sy n="61" d="100"/>
        </p:scale>
        <p:origin x="-7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5C67E-A8BB-8C49-892F-4C21E6A247E5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7EE63-D693-6248-BE05-356AA2B101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22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TEACHERS – There are a LOT of practice questions</a:t>
            </a:r>
            <a:r>
              <a:rPr lang="en-US" baseline="0" dirty="0" smtClean="0"/>
              <a:t> in here. Please finish topic 1 – Research Topics, then do as much of topic 2 – Research Sources as possible. Thank you!!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7EE63-D693-6248-BE05-356AA2B101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E36FAB-83F6-0B49-AD35-C7073345E2BA}" type="datetimeFigureOut">
              <a:rPr lang="en-US" smtClean="0"/>
              <a:pPr/>
              <a:t>9/16/14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5F6BD8-4A63-F44E-AFDB-78CF7CB2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124200"/>
            <a:ext cx="6477000" cy="1828800"/>
          </a:xfrm>
        </p:spPr>
        <p:txBody>
          <a:bodyPr>
            <a:noAutofit/>
          </a:bodyPr>
          <a:lstStyle/>
          <a:p>
            <a:r>
              <a:rPr lang="en-US" sz="9000" b="1" dirty="0" smtClean="0"/>
              <a:t>WRITING WEDNESDAY!</a:t>
            </a:r>
            <a:endParaRPr lang="en-US" sz="9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500" b="1" dirty="0" smtClean="0">
                <a:solidFill>
                  <a:schemeClr val="bg2"/>
                </a:solidFill>
              </a:rPr>
              <a:t>Week 3	   Writing	    March 2011</a:t>
            </a:r>
            <a:endParaRPr lang="en-US" sz="35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4398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Weather patterns in Canada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smtClean="0"/>
                        <a:t>Weather patterns in North America</a:t>
                      </a:r>
                    </a:p>
                    <a:p>
                      <a:endParaRPr lang="en-US" sz="54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Which is the most focused?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4398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Weather patterns in Canada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dirty="0" smtClean="0"/>
                        <a:t>Weather patterns in North America</a:t>
                      </a:r>
                    </a:p>
                    <a:p>
                      <a:endParaRPr lang="en-US" sz="54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5240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86400" y="4953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Includes Mexico, America, and Canada</a:t>
            </a:r>
            <a:endParaRPr lang="en-US" i="1" dirty="0"/>
          </a:p>
        </p:txBody>
      </p:sp>
      <p:sp>
        <p:nvSpPr>
          <p:cNvPr id="8" name="Up Arrow 7"/>
          <p:cNvSpPr/>
          <p:nvPr/>
        </p:nvSpPr>
        <p:spPr>
          <a:xfrm>
            <a:off x="7467600" y="4953000"/>
            <a:ext cx="457200" cy="64633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2000" y="5105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Just one country</a:t>
            </a:r>
            <a:endParaRPr lang="en-US" i="1" dirty="0"/>
          </a:p>
        </p:txBody>
      </p:sp>
      <p:sp>
        <p:nvSpPr>
          <p:cNvPr id="10" name="Up Arrow 9"/>
          <p:cNvSpPr/>
          <p:nvPr/>
        </p:nvSpPr>
        <p:spPr>
          <a:xfrm rot="19075833">
            <a:off x="2743200" y="5105400"/>
            <a:ext cx="457200" cy="64633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Which is the most focused?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1. 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/>
          </a:bodyPr>
          <a:lstStyle/>
          <a:p>
            <a:r>
              <a:rPr lang="en-US" sz="8600" dirty="0" smtClean="0"/>
              <a:t>The most focused topic contains fewer </a:t>
            </a:r>
            <a:r>
              <a:rPr lang="en-US" sz="8600" u="sng" dirty="0" smtClean="0"/>
              <a:t>parts</a:t>
            </a:r>
            <a:r>
              <a:rPr lang="en-US" sz="8600" dirty="0" smtClean="0"/>
              <a:t>.</a:t>
            </a:r>
          </a:p>
          <a:p>
            <a:endParaRPr lang="en-US" sz="8600" u="sng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298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How a car works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dirty="0" smtClean="0"/>
                        <a:t>How a</a:t>
                      </a:r>
                      <a:r>
                        <a:rPr lang="en-US" sz="5200" baseline="0" dirty="0" smtClean="0"/>
                        <a:t> car’s engine works 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is the most focused?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298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How a car works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dirty="0" smtClean="0"/>
                        <a:t>How a</a:t>
                      </a:r>
                      <a:r>
                        <a:rPr lang="en-US" sz="5200" baseline="0" dirty="0" smtClean="0"/>
                        <a:t> car’s engine works 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9436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362200" y="35814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A car has many parts.  Can you name some other than the engine?</a:t>
            </a:r>
            <a:endParaRPr lang="en-US" i="1" dirty="0"/>
          </a:p>
        </p:txBody>
      </p:sp>
      <p:sp>
        <p:nvSpPr>
          <p:cNvPr id="8" name="Right Arrow 7"/>
          <p:cNvSpPr/>
          <p:nvPr/>
        </p:nvSpPr>
        <p:spPr>
          <a:xfrm rot="13164160">
            <a:off x="3300467" y="3342044"/>
            <a:ext cx="1066800" cy="4572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15000" y="4085869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The engine is one of many parts in a car. </a:t>
            </a:r>
            <a:endParaRPr lang="en-US" i="1" dirty="0"/>
          </a:p>
        </p:txBody>
      </p:sp>
      <p:sp>
        <p:nvSpPr>
          <p:cNvPr id="10" name="Up Arrow 9"/>
          <p:cNvSpPr/>
          <p:nvPr/>
        </p:nvSpPr>
        <p:spPr>
          <a:xfrm>
            <a:off x="5334000" y="4149339"/>
            <a:ext cx="381000" cy="95606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Which is the most focused?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1. Research Topics</a:t>
            </a:r>
            <a:endParaRPr lang="en-US" sz="3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609600" y="1803473"/>
            <a:ext cx="5868331" cy="452112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6477930" y="1905000"/>
            <a:ext cx="2666069" cy="5029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Sort your answer choices from broadest to narrowest.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1. Research Topics</a:t>
            </a:r>
            <a:endParaRPr lang="en-US" sz="38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18000"/>
          </a:blip>
          <a:stretch>
            <a:fillRect/>
          </a:stretch>
        </p:blipFill>
        <p:spPr>
          <a:xfrm>
            <a:off x="609600" y="1803473"/>
            <a:ext cx="5868331" cy="452112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6477930" y="1905000"/>
            <a:ext cx="2666069" cy="5029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Sort your answer choices from broadest to narrowest.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1981200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Science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2873514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Earth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3635514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Biomes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643103" y="4397514"/>
            <a:ext cx="1852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Tundra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5105400"/>
            <a:ext cx="4191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 smtClean="0"/>
              <a:t>Vegetation </a:t>
            </a:r>
            <a:br>
              <a:rPr lang="en-US" sz="3500" dirty="0" smtClean="0"/>
            </a:br>
            <a:r>
              <a:rPr lang="en-US" sz="3500" dirty="0" smtClean="0"/>
              <a:t>in the Tundra</a:t>
            </a:r>
            <a:endParaRPr lang="en-US" sz="35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1. Your turn! – Do this on your paper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18000"/>
          </a:blip>
          <a:stretch>
            <a:fillRect/>
          </a:stretch>
        </p:blipFill>
        <p:spPr>
          <a:xfrm>
            <a:off x="381000" y="1803473"/>
            <a:ext cx="5868331" cy="4521127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5867400" y="1905000"/>
            <a:ext cx="3276599" cy="5029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Put these topics in order from broadest to narrowest.</a:t>
            </a:r>
          </a:p>
          <a:p>
            <a:endParaRPr lang="en-US" b="1" dirty="0" smtClean="0"/>
          </a:p>
          <a:p>
            <a:r>
              <a:rPr lang="en-US" b="1" dirty="0" smtClean="0"/>
              <a:t>Kansas</a:t>
            </a:r>
          </a:p>
          <a:p>
            <a:r>
              <a:rPr lang="en-US" b="1" dirty="0" smtClean="0"/>
              <a:t>Kansas forward Marcus Morris</a:t>
            </a:r>
          </a:p>
          <a:p>
            <a:r>
              <a:rPr lang="en-US" b="1" dirty="0" smtClean="0"/>
              <a:t>Kansas’s basketball team</a:t>
            </a:r>
          </a:p>
          <a:p>
            <a:r>
              <a:rPr lang="en-US" b="1" dirty="0" smtClean="0"/>
              <a:t>Colleges</a:t>
            </a:r>
          </a:p>
          <a:p>
            <a:r>
              <a:rPr lang="en-US" b="1" dirty="0" smtClean="0"/>
              <a:t>Marcus Morris’s stats from the 2010-2011 season</a:t>
            </a:r>
          </a:p>
          <a:p>
            <a:pPr marL="1371600" lvl="2" indent="-514350">
              <a:buNone/>
            </a:pPr>
            <a:endParaRPr lang="en-US" b="1" dirty="0" smtClean="0"/>
          </a:p>
          <a:p>
            <a:endParaRPr lang="en-US" sz="3600" b="1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33" y="3733799"/>
            <a:ext cx="1597967" cy="2663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alphaModFix amt="18000"/>
          </a:blip>
          <a:stretch>
            <a:fillRect/>
          </a:stretch>
        </p:blipFill>
        <p:spPr>
          <a:xfrm>
            <a:off x="609600" y="1803473"/>
            <a:ext cx="8156448" cy="45211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1. Your turn!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33" y="3733799"/>
            <a:ext cx="1597967" cy="26632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57600" y="2057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Colleges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2873514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Kansas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382018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Kansas’s basketball team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0" y="4536757"/>
            <a:ext cx="41910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Kansas forward Marcus Morris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46299" y="5250359"/>
            <a:ext cx="33593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Marcus Morris’s stats </a:t>
            </a:r>
            <a:br>
              <a:rPr lang="en-US" sz="2200" dirty="0" smtClean="0"/>
            </a:br>
            <a:r>
              <a:rPr lang="en-US" sz="2200" dirty="0" smtClean="0"/>
              <a:t>from the 2010-2011 season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7435" y="3453133"/>
            <a:ext cx="3218235" cy="27952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1. Your turn! – Do this on your paper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"/>
          </p:nvPr>
        </p:nvSpPr>
        <p:spPr>
          <a:xfrm>
            <a:off x="5867400" y="1752600"/>
            <a:ext cx="3276599" cy="50292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Put these topics in order from broadest to narrowest.</a:t>
            </a:r>
          </a:p>
          <a:p>
            <a:endParaRPr lang="en-US" b="1" dirty="0" smtClean="0"/>
          </a:p>
          <a:p>
            <a:r>
              <a:rPr lang="en-US" b="1" dirty="0" err="1" smtClean="0"/>
              <a:t>Truett</a:t>
            </a:r>
            <a:r>
              <a:rPr lang="en-US" b="1" dirty="0" smtClean="0"/>
              <a:t> Cathy’s childhood</a:t>
            </a:r>
          </a:p>
          <a:p>
            <a:r>
              <a:rPr lang="en-US" b="1" dirty="0" smtClean="0"/>
              <a:t>Restaurants</a:t>
            </a:r>
          </a:p>
          <a:p>
            <a:r>
              <a:rPr lang="en-US" b="1" dirty="0" err="1" smtClean="0"/>
              <a:t>Truett</a:t>
            </a:r>
            <a:r>
              <a:rPr lang="en-US" b="1" dirty="0" smtClean="0"/>
              <a:t> Cathy,  Chick-</a:t>
            </a:r>
            <a:r>
              <a:rPr lang="en-US" b="1" dirty="0" err="1" smtClean="0"/>
              <a:t>Fil</a:t>
            </a:r>
            <a:r>
              <a:rPr lang="en-US" b="1" dirty="0" smtClean="0"/>
              <a:t>-A founder</a:t>
            </a:r>
          </a:p>
          <a:p>
            <a:r>
              <a:rPr lang="en-US" b="1" dirty="0" smtClean="0"/>
              <a:t>Important people in Chick-</a:t>
            </a:r>
            <a:r>
              <a:rPr lang="en-US" b="1" dirty="0" err="1" smtClean="0"/>
              <a:t>Fil</a:t>
            </a:r>
            <a:r>
              <a:rPr lang="en-US" b="1" dirty="0" smtClean="0"/>
              <a:t>-A’s history</a:t>
            </a:r>
          </a:p>
          <a:p>
            <a:r>
              <a:rPr lang="en-US" b="1" dirty="0" smtClean="0"/>
              <a:t>Chick-</a:t>
            </a:r>
            <a:r>
              <a:rPr lang="en-US" b="1" dirty="0" err="1" smtClean="0"/>
              <a:t>fil</a:t>
            </a:r>
            <a:r>
              <a:rPr lang="en-US" b="1" dirty="0" smtClean="0"/>
              <a:t>-A</a:t>
            </a:r>
          </a:p>
          <a:p>
            <a:pPr>
              <a:buNone/>
            </a:pPr>
            <a:endParaRPr lang="en-US" b="1" dirty="0" smtClean="0"/>
          </a:p>
          <a:p>
            <a:endParaRPr lang="en-US" sz="3600" b="1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18000"/>
          </a:blip>
          <a:stretch>
            <a:fillRect/>
          </a:stretch>
        </p:blipFill>
        <p:spPr>
          <a:xfrm>
            <a:off x="381000" y="1803473"/>
            <a:ext cx="5868331" cy="45211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1. Research topics</a:t>
            </a:r>
          </a:p>
          <a:p>
            <a:r>
              <a:rPr lang="en-US" sz="4000" b="1" dirty="0" smtClean="0"/>
              <a:t>2. Research sources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27435" y="3453133"/>
            <a:ext cx="3218235" cy="27952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alphaModFix amt="18000"/>
          </a:blip>
          <a:stretch>
            <a:fillRect/>
          </a:stretch>
        </p:blipFill>
        <p:spPr>
          <a:xfrm>
            <a:off x="609600" y="1803473"/>
            <a:ext cx="8156448" cy="45211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1. Your turn!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2057400"/>
            <a:ext cx="2971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Restaurants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667000" y="2996624"/>
            <a:ext cx="4038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Chick-</a:t>
            </a:r>
            <a:r>
              <a:rPr lang="en-US" sz="3200" dirty="0" err="1" smtClean="0"/>
              <a:t>fil</a:t>
            </a:r>
            <a:r>
              <a:rPr lang="en-US" sz="3200" dirty="0" smtClean="0"/>
              <a:t>-A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901952" y="3657600"/>
            <a:ext cx="686409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Important people in Chick-</a:t>
            </a:r>
            <a:r>
              <a:rPr lang="en-US" sz="3200" dirty="0" err="1" smtClean="0"/>
              <a:t>fil</a:t>
            </a:r>
            <a:r>
              <a:rPr lang="en-US" sz="3200" dirty="0" smtClean="0"/>
              <a:t>-A’s history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4536757"/>
            <a:ext cx="4191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Truett</a:t>
            </a:r>
            <a:r>
              <a:rPr lang="en-US" sz="3200" dirty="0" smtClean="0"/>
              <a:t> </a:t>
            </a:r>
            <a:r>
              <a:rPr lang="en-US" sz="3200" dirty="0" err="1" smtClean="0"/>
              <a:t>Cathey</a:t>
            </a:r>
            <a:endParaRPr lang="en-US" sz="32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743200" y="5250359"/>
            <a:ext cx="408016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Truett</a:t>
            </a:r>
            <a:r>
              <a:rPr lang="en-US" sz="3200" dirty="0" smtClean="0"/>
              <a:t> Cathy’s childhood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Let’s Practice! Instructions!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4277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5200" dirty="0" smtClean="0"/>
                        <a:t>Raise </a:t>
                      </a:r>
                      <a:r>
                        <a:rPr lang="en-US" sz="5200" u="sng" dirty="0" smtClean="0"/>
                        <a:t>up one</a:t>
                      </a:r>
                      <a:r>
                        <a:rPr lang="en-US" sz="5200" u="sng" baseline="0" dirty="0" smtClean="0"/>
                        <a:t> finger </a:t>
                      </a:r>
                      <a:r>
                        <a:rPr lang="en-US" sz="5200" baseline="0" dirty="0" smtClean="0"/>
                        <a:t>if you think topic #1 is more focused</a:t>
                      </a:r>
                      <a:endParaRPr lang="en-US" sz="5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5200" dirty="0" smtClean="0"/>
                        <a:t>Raise </a:t>
                      </a:r>
                      <a:r>
                        <a:rPr lang="en-US" sz="5200" u="sng" dirty="0" smtClean="0"/>
                        <a:t>up two</a:t>
                      </a:r>
                      <a:r>
                        <a:rPr lang="en-US" sz="5200" u="sng" baseline="0" dirty="0" smtClean="0"/>
                        <a:t> fingers </a:t>
                      </a:r>
                      <a:r>
                        <a:rPr lang="en-US" sz="5200" baseline="0" dirty="0" smtClean="0"/>
                        <a:t>if you think topic #2 is more focused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3576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The development of jazz music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dirty="0" smtClean="0"/>
                        <a:t>Jazz</a:t>
                      </a:r>
                      <a:r>
                        <a:rPr lang="en-US" sz="5200" baseline="0" dirty="0" smtClean="0"/>
                        <a:t> in the 1920s 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3576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The development of jazz music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dirty="0" smtClean="0"/>
                        <a:t>Jazz</a:t>
                      </a:r>
                      <a:r>
                        <a:rPr lang="en-US" sz="5200" baseline="0" dirty="0" smtClean="0"/>
                        <a:t> in the 1920s 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9436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5525869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Who can explain why #2 is more focused?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298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 comparison of football</a:t>
                      </a:r>
                      <a:r>
                        <a:rPr lang="en-US" sz="4000" baseline="0" dirty="0" smtClean="0"/>
                        <a:t> and basketball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/>
                        <a:t>A description</a:t>
                      </a:r>
                      <a:r>
                        <a:rPr lang="en-US" sz="4000" baseline="0" dirty="0" smtClean="0"/>
                        <a:t> of soccer </a:t>
                      </a:r>
                      <a:endParaRPr lang="en-US" sz="4000" dirty="0" smtClean="0"/>
                    </a:p>
                    <a:p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298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 comparison of football</a:t>
                      </a:r>
                      <a:r>
                        <a:rPr lang="en-US" sz="4000" baseline="0" dirty="0" smtClean="0"/>
                        <a:t> and basketball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/>
                        <a:t>A description</a:t>
                      </a:r>
                      <a:r>
                        <a:rPr lang="en-US" sz="4000" baseline="0" dirty="0" smtClean="0"/>
                        <a:t> of soccer </a:t>
                      </a:r>
                      <a:endParaRPr lang="en-US" sz="4000" dirty="0" smtClean="0"/>
                    </a:p>
                    <a:p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9436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5525869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Who can explain why #2 is more focused?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298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 summary of religions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/>
                        <a:t>A description</a:t>
                      </a:r>
                      <a:r>
                        <a:rPr lang="en-US" sz="4000" baseline="0" dirty="0" smtClean="0"/>
                        <a:t> of the the Vedas</a:t>
                      </a:r>
                      <a:endParaRPr lang="en-US" sz="4000" dirty="0" smtClean="0"/>
                    </a:p>
                    <a:p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2988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 summary of religions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/>
                        <a:t>A description</a:t>
                      </a:r>
                      <a:r>
                        <a:rPr lang="en-US" sz="4000" baseline="0" dirty="0" smtClean="0"/>
                        <a:t> of the the Vedas</a:t>
                      </a:r>
                      <a:endParaRPr lang="en-US" sz="4000" dirty="0" smtClean="0"/>
                    </a:p>
                    <a:p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5525869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Who can explain why #2 is more focused?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8674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327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 description of the</a:t>
                      </a:r>
                      <a:r>
                        <a:rPr lang="en-US" sz="4000" baseline="0" dirty="0" smtClean="0"/>
                        <a:t> origins of modern story-telling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i="0" u="none" dirty="0" smtClean="0"/>
                        <a:t>An</a:t>
                      </a:r>
                      <a:r>
                        <a:rPr lang="en-US" sz="4000" i="0" u="none" baseline="0" dirty="0" smtClean="0"/>
                        <a:t> overview of </a:t>
                      </a:r>
                      <a:r>
                        <a:rPr lang="en-US" sz="4000" i="0" u="sng" dirty="0" smtClean="0"/>
                        <a:t>The Iliad</a:t>
                      </a:r>
                      <a:r>
                        <a:rPr lang="en-US" sz="4000" i="0" u="none" dirty="0" smtClean="0"/>
                        <a:t>,</a:t>
                      </a:r>
                      <a:r>
                        <a:rPr lang="en-US" sz="4000" i="0" u="none" baseline="0" dirty="0" smtClean="0"/>
                        <a:t> an ancient story.</a:t>
                      </a:r>
                      <a:r>
                        <a:rPr lang="en-US" sz="4000" i="0" u="sng" dirty="0" smtClean="0"/>
                        <a:t> </a:t>
                      </a:r>
                    </a:p>
                    <a:p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3271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A description of the</a:t>
                      </a:r>
                      <a:r>
                        <a:rPr lang="en-US" sz="4000" baseline="0" dirty="0" smtClean="0"/>
                        <a:t> origins of modern story-telling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i="0" u="none" dirty="0" smtClean="0"/>
                        <a:t>An</a:t>
                      </a:r>
                      <a:r>
                        <a:rPr lang="en-US" sz="4000" i="0" u="none" baseline="0" dirty="0" smtClean="0"/>
                        <a:t> overview of </a:t>
                      </a:r>
                      <a:r>
                        <a:rPr lang="en-US" sz="4000" i="0" u="sng" dirty="0" smtClean="0"/>
                        <a:t>The Iliad</a:t>
                      </a:r>
                      <a:r>
                        <a:rPr lang="en-US" sz="4000" i="0" u="none" dirty="0" smtClean="0"/>
                        <a:t>,</a:t>
                      </a:r>
                      <a:r>
                        <a:rPr lang="en-US" sz="4000" i="0" u="none" baseline="0" dirty="0" smtClean="0"/>
                        <a:t> an ancient story.</a:t>
                      </a:r>
                      <a:r>
                        <a:rPr lang="en-US" sz="4000" i="0" u="sng" dirty="0" smtClean="0"/>
                        <a:t> </a:t>
                      </a:r>
                    </a:p>
                    <a:p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60198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Let’s Practice!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narrow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5525869"/>
            <a:ext cx="899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Who can explain why #2 is more focused?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1. Research Topics</a:t>
            </a:r>
            <a:endParaRPr lang="en-US" sz="3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537448" cy="5029200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 The most narrow research topic will be about one specific thing.</a:t>
            </a:r>
          </a:p>
          <a:p>
            <a:pPr lvl="1"/>
            <a:r>
              <a:rPr lang="en-US" sz="3000" b="1" dirty="0" smtClean="0"/>
              <a:t> Less time, less space, and fewer parts!</a:t>
            </a:r>
          </a:p>
          <a:p>
            <a:pPr marL="66294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000" b="1" dirty="0" smtClean="0"/>
              <a:t>Eliminate the answers that would make you write about a big, broad topic (words like geography of, history of, development of)</a:t>
            </a:r>
          </a:p>
          <a:p>
            <a:pPr marL="662940" lvl="1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en-US" sz="3000" b="1" dirty="0" smtClean="0"/>
              <a:t>Ask yourself: If I told my teacher that was my topic, what would she say?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endParaRPr lang="en-US" sz="3000" b="1" dirty="0" smtClean="0"/>
          </a:p>
          <a:p>
            <a:pPr>
              <a:buNone/>
            </a:pPr>
            <a:endParaRPr lang="en-US" sz="30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6629400" y="152400"/>
            <a:ext cx="2438400" cy="1600200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07352" y="304800"/>
            <a:ext cx="20604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Write this down in your notebook!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516149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 student wants to do a report on engineering. Which topic is narrow enough for a short report about engineering?</a:t>
            </a:r>
          </a:p>
          <a:p>
            <a:pPr lvl="1"/>
            <a:r>
              <a:rPr lang="en-US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 the development of engineering in Europe</a:t>
            </a:r>
          </a:p>
          <a:p>
            <a:pPr lvl="1"/>
            <a:r>
              <a:rPr lang="en-US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B.  Purdue University’s engineering program</a:t>
            </a:r>
          </a:p>
          <a:p>
            <a:pPr lvl="1"/>
            <a:r>
              <a:rPr lang="en-US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C. a comparison of micro-engineering with mechanical engineering. </a:t>
            </a:r>
          </a:p>
          <a:p>
            <a:pPr lvl="1"/>
            <a:r>
              <a:rPr lang="en-US" sz="3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D.  the history of female engineers in the 1900s</a:t>
            </a:r>
            <a:endParaRPr lang="en-US" sz="33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5161494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 student wants to do a report on engineering. Which topic is narrow enough for a short report about engineering?</a:t>
            </a:r>
          </a:p>
          <a:p>
            <a:pPr lvl="1"/>
            <a:r>
              <a:rPr lang="en-US" sz="3300" b="1" dirty="0" smtClean="0">
                <a:solidFill>
                  <a:srgbClr val="7F7F7F"/>
                </a:solidFill>
              </a:rPr>
              <a:t>A. the development of engineering in Europe</a:t>
            </a:r>
          </a:p>
          <a:p>
            <a:pPr lvl="1"/>
            <a:r>
              <a:rPr lang="en-US" sz="3300" b="1" dirty="0" smtClean="0">
                <a:solidFill>
                  <a:srgbClr val="7F7F7F"/>
                </a:solidFill>
              </a:rPr>
              <a:t>B.  Purdue University’s engineering program</a:t>
            </a:r>
          </a:p>
          <a:p>
            <a:pPr lvl="1"/>
            <a:r>
              <a:rPr lang="en-US" sz="3300" b="1" dirty="0" smtClean="0">
                <a:solidFill>
                  <a:srgbClr val="7F7F7F"/>
                </a:solidFill>
              </a:rPr>
              <a:t>C. a comparison of micro-engineering with mechanical engineering. </a:t>
            </a:r>
          </a:p>
          <a:p>
            <a:pPr lvl="1"/>
            <a:r>
              <a:rPr lang="en-US" sz="3300" b="1" dirty="0" smtClean="0">
                <a:solidFill>
                  <a:srgbClr val="7F7F7F"/>
                </a:solidFill>
              </a:rPr>
              <a:t>D.  the history of female engineers in the 1900s</a:t>
            </a:r>
            <a:endParaRPr lang="en-US" sz="3300" b="1" dirty="0">
              <a:solidFill>
                <a:srgbClr val="7F7F7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3810000"/>
            <a:ext cx="8991600" cy="10668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5161494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A student wants to do a report on engineering. Which topic is narrow enough for a short report about engineering?</a:t>
            </a:r>
          </a:p>
          <a:p>
            <a:pPr lvl="1"/>
            <a:r>
              <a:rPr lang="en-US" sz="3300" b="1" dirty="0" smtClean="0"/>
              <a:t>A. the development of engineering in Europe</a:t>
            </a:r>
          </a:p>
          <a:p>
            <a:pPr lvl="2"/>
            <a:r>
              <a:rPr lang="en-US" sz="3000" b="1" dirty="0" smtClean="0">
                <a:solidFill>
                  <a:srgbClr val="FF0000"/>
                </a:solidFill>
              </a:rPr>
              <a:t>Europe = a whole continent, development = broad word over lots of time</a:t>
            </a:r>
          </a:p>
          <a:p>
            <a:pPr lvl="1"/>
            <a:r>
              <a:rPr lang="en-US" sz="3300" b="1" dirty="0" smtClean="0"/>
              <a:t>B.  Purdue University’s engineering program</a:t>
            </a:r>
          </a:p>
          <a:p>
            <a:pPr lvl="2"/>
            <a:r>
              <a:rPr lang="en-US" sz="3000" b="1" dirty="0" smtClean="0">
                <a:solidFill>
                  <a:srgbClr val="FF0000"/>
                </a:solidFill>
              </a:rPr>
              <a:t>One thing about one thing!</a:t>
            </a:r>
          </a:p>
          <a:p>
            <a:pPr lvl="1"/>
            <a:r>
              <a:rPr lang="en-US" sz="3300" b="1" dirty="0" smtClean="0"/>
              <a:t>C. a comparison of micro-engineering with mechanical engineering. </a:t>
            </a:r>
          </a:p>
          <a:p>
            <a:pPr lvl="2"/>
            <a:r>
              <a:rPr lang="en-US" sz="2968" b="1" dirty="0" smtClean="0">
                <a:solidFill>
                  <a:srgbClr val="FF0000"/>
                </a:solidFill>
              </a:rPr>
              <a:t>Two things</a:t>
            </a:r>
            <a:endParaRPr lang="en-US" sz="2968" b="1" dirty="0" smtClean="0"/>
          </a:p>
          <a:p>
            <a:pPr lvl="1"/>
            <a:r>
              <a:rPr lang="en-US" sz="3300" b="1" dirty="0" smtClean="0"/>
              <a:t>D. the history of female engineers in the 1900s</a:t>
            </a:r>
          </a:p>
          <a:p>
            <a:pPr lvl="2"/>
            <a:r>
              <a:rPr lang="en-US" sz="2968" b="1" dirty="0" smtClean="0">
                <a:solidFill>
                  <a:srgbClr val="FF0000"/>
                </a:solidFill>
              </a:rPr>
              <a:t>History of = broad word, many female engineers, </a:t>
            </a:r>
            <a:br>
              <a:rPr lang="en-US" sz="2968" b="1" dirty="0" smtClean="0">
                <a:solidFill>
                  <a:srgbClr val="FF0000"/>
                </a:solidFill>
              </a:rPr>
            </a:br>
            <a:r>
              <a:rPr lang="en-US" sz="2968" b="1" dirty="0" smtClean="0">
                <a:solidFill>
                  <a:srgbClr val="FF0000"/>
                </a:solidFill>
              </a:rPr>
              <a:t>1900s = big time period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sz="3600" b="1" dirty="0" smtClean="0"/>
              <a:t>A student wants to do a report on bats. Which topic is narrow enough for a short report about bats?</a:t>
            </a:r>
          </a:p>
          <a:p>
            <a:endParaRPr lang="en-US" sz="3600" b="1" dirty="0" smtClean="0">
              <a:solidFill>
                <a:srgbClr val="7F7F7F"/>
              </a:solidFill>
            </a:endParaRPr>
          </a:p>
          <a:p>
            <a:r>
              <a:rPr lang="en-US" sz="3600" b="1" dirty="0" smtClean="0">
                <a:solidFill>
                  <a:srgbClr val="7F7F7F"/>
                </a:solidFill>
              </a:rPr>
              <a:t>A. a comparison of bat species around the world 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B.  the history of bats from ancient times until today 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C.  fiction stories about bats and rats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D.  how echolocation helps a bat find prey</a:t>
            </a:r>
            <a:endParaRPr lang="en-US" sz="3600" b="1" dirty="0">
              <a:solidFill>
                <a:srgbClr val="7F7F7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 fontScale="85000" lnSpcReduction="10000"/>
          </a:bodyPr>
          <a:lstStyle/>
          <a:p>
            <a:r>
              <a:rPr lang="en-US" sz="3600" b="1" dirty="0" smtClean="0"/>
              <a:t>A student wants to do a report on bats. Which topic is narrow enough for a short report about bats?</a:t>
            </a:r>
          </a:p>
          <a:p>
            <a:endParaRPr lang="en-US" sz="3600" b="1" dirty="0" smtClean="0"/>
          </a:p>
          <a:p>
            <a:r>
              <a:rPr lang="en-US" sz="3600" b="1" dirty="0" smtClean="0">
                <a:solidFill>
                  <a:srgbClr val="7F7F7F"/>
                </a:solidFill>
              </a:rPr>
              <a:t>A. a comparison of bat species around the world 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B.  the history of bats from ancient times until today 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C.  fiction stories about bats and rats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D.  how echolocation helps a bat find prey</a:t>
            </a:r>
            <a:endParaRPr lang="en-US" sz="3600" b="1" dirty="0">
              <a:solidFill>
                <a:srgbClr val="7F7F7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-76200" y="5562600"/>
            <a:ext cx="8991600" cy="8382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5161494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A student wants to do a report on bats. Which topic is narrow enough for a short report about bats?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A. a comparison of bat species around the world</a:t>
            </a:r>
          </a:p>
          <a:p>
            <a:pPr lvl="1"/>
            <a:r>
              <a:rPr lang="en-US" sz="2668" b="1" dirty="0" smtClean="0">
                <a:solidFill>
                  <a:srgbClr val="FF0000"/>
                </a:solidFill>
                <a:latin typeface="Tw Cen MT (Body)"/>
                <a:cs typeface="Tw Cen MT (Body)"/>
              </a:rPr>
              <a:t>Europe = a whole continent, </a:t>
            </a:r>
            <a:br>
              <a:rPr lang="en-US" sz="2668" b="1" dirty="0" smtClean="0">
                <a:solidFill>
                  <a:srgbClr val="FF0000"/>
                </a:solidFill>
                <a:latin typeface="Tw Cen MT (Body)"/>
                <a:cs typeface="Tw Cen MT (Body)"/>
              </a:rPr>
            </a:br>
            <a:r>
              <a:rPr lang="en-US" sz="2668" b="1" dirty="0" smtClean="0">
                <a:solidFill>
                  <a:srgbClr val="FF0000"/>
                </a:solidFill>
                <a:latin typeface="Tw Cen MT (Body)"/>
                <a:cs typeface="Tw Cen MT (Body)"/>
              </a:rPr>
              <a:t>development = big word over lots of time</a:t>
            </a:r>
            <a:endParaRPr lang="en-US" sz="2668" b="1" dirty="0" smtClean="0">
              <a:latin typeface="Tw Cen MT (Body)"/>
              <a:cs typeface="Tw Cen MT (Body)"/>
            </a:endParaRPr>
          </a:p>
          <a:p>
            <a:r>
              <a:rPr lang="en-US" sz="3600" b="1" dirty="0" smtClean="0"/>
              <a:t>B.  the history of bats from ancient times until today</a:t>
            </a:r>
          </a:p>
          <a:p>
            <a:pPr lvl="1"/>
            <a:r>
              <a:rPr lang="en-US" sz="2968" b="1" dirty="0" smtClean="0">
                <a:solidFill>
                  <a:srgbClr val="FF0000"/>
                </a:solidFill>
              </a:rPr>
              <a:t>History of = broad word, ancient times </a:t>
            </a:r>
            <a:r>
              <a:rPr lang="en-US" sz="2968" b="1" dirty="0" err="1" smtClean="0">
                <a:solidFill>
                  <a:srgbClr val="FF0000"/>
                </a:solidFill>
              </a:rPr>
              <a:t>til</a:t>
            </a:r>
            <a:r>
              <a:rPr lang="en-US" sz="2968" b="1" dirty="0" smtClean="0">
                <a:solidFill>
                  <a:srgbClr val="FF0000"/>
                </a:solidFill>
              </a:rPr>
              <a:t> today = big time period</a:t>
            </a:r>
            <a:endParaRPr lang="en-US" sz="3300" b="1" dirty="0" smtClean="0"/>
          </a:p>
          <a:p>
            <a:r>
              <a:rPr lang="en-US" sz="3600" b="1" dirty="0" smtClean="0"/>
              <a:t>C.  fiction stories about bats and rats</a:t>
            </a:r>
          </a:p>
          <a:p>
            <a:pPr lvl="1"/>
            <a:r>
              <a:rPr lang="en-US" sz="2968" b="1" dirty="0" smtClean="0">
                <a:solidFill>
                  <a:srgbClr val="FF0000"/>
                </a:solidFill>
              </a:rPr>
              <a:t>Two things </a:t>
            </a:r>
            <a:r>
              <a:rPr lang="en-US" sz="2968" b="1" dirty="0" err="1" smtClean="0">
                <a:solidFill>
                  <a:srgbClr val="FF0000"/>
                </a:solidFill>
                <a:sym typeface="Wingdings"/>
              </a:rPr>
              <a:t></a:t>
            </a:r>
            <a:endParaRPr lang="en-US" sz="2968" b="1" dirty="0" smtClean="0">
              <a:solidFill>
                <a:srgbClr val="FF0000"/>
              </a:solidFill>
            </a:endParaRPr>
          </a:p>
          <a:p>
            <a:r>
              <a:rPr lang="en-US" sz="3600" b="1" dirty="0" smtClean="0"/>
              <a:t>D.  how echolocation helps a bat find prey</a:t>
            </a:r>
          </a:p>
          <a:p>
            <a:pPr lvl="1"/>
            <a:r>
              <a:rPr lang="en-US" sz="3286" b="1" dirty="0" smtClean="0">
                <a:solidFill>
                  <a:srgbClr val="FF0000"/>
                </a:solidFill>
              </a:rPr>
              <a:t>About just one thing!</a:t>
            </a:r>
            <a:endParaRPr lang="en-US" sz="3286" b="1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Kristine wants to do a report on classical music. Which topic is narrow enough for a short report about classical music?</a:t>
            </a:r>
          </a:p>
          <a:p>
            <a:endParaRPr lang="en-US" sz="3600" b="1" dirty="0" smtClean="0"/>
          </a:p>
          <a:p>
            <a:r>
              <a:rPr lang="en-US" sz="3600" b="1" dirty="0" smtClean="0">
                <a:solidFill>
                  <a:srgbClr val="7F7F7F"/>
                </a:solidFill>
              </a:rPr>
              <a:t>A. an overview of classical music in the 1670s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B.  the history of classical music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C.  Beethoven’s contributions to classical music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D.  a comparison of classical music to hip-hop and R&amp;B</a:t>
            </a:r>
            <a:endParaRPr lang="en-US" sz="3600" b="1" dirty="0">
              <a:solidFill>
                <a:srgbClr val="7F7F7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Kristine wants to do a report on classical music. Which topic is narrow enough for a short report about classical music?</a:t>
            </a:r>
          </a:p>
          <a:p>
            <a:endParaRPr lang="en-US" sz="3600" b="1" dirty="0" smtClean="0"/>
          </a:p>
          <a:p>
            <a:r>
              <a:rPr lang="en-US" sz="3600" b="1" dirty="0" smtClean="0">
                <a:solidFill>
                  <a:srgbClr val="7F7F7F"/>
                </a:solidFill>
              </a:rPr>
              <a:t>A. an overview of classical music in the 1670s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B.  the history of classical music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C.  Beethoven’s contributions to classical music</a:t>
            </a:r>
          </a:p>
          <a:p>
            <a:r>
              <a:rPr lang="en-US" sz="3600" b="1" dirty="0" smtClean="0">
                <a:solidFill>
                  <a:srgbClr val="7F7F7F"/>
                </a:solidFill>
              </a:rPr>
              <a:t>D.  a comparison of classical music to hip-hop and R&amp;B</a:t>
            </a:r>
            <a:endParaRPr lang="en-US" sz="3600" b="1" dirty="0">
              <a:solidFill>
                <a:srgbClr val="7F7F7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-76200" y="4343400"/>
            <a:ext cx="8991600" cy="8382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5161494"/>
          </a:xfrm>
        </p:spPr>
        <p:txBody>
          <a:bodyPr>
            <a:normAutofit fontScale="77500" lnSpcReduction="20000"/>
          </a:bodyPr>
          <a:lstStyle/>
          <a:p>
            <a:r>
              <a:rPr lang="en-US" sz="3600" b="1" dirty="0" smtClean="0"/>
              <a:t>Kristine wants to do a report on classical music. Which topic is narrow enough for a short report about classical music?</a:t>
            </a:r>
          </a:p>
          <a:p>
            <a:pPr>
              <a:buNone/>
            </a:pPr>
            <a:r>
              <a:rPr lang="en-US" sz="1290" b="1" dirty="0" smtClean="0"/>
              <a:t> </a:t>
            </a:r>
          </a:p>
          <a:p>
            <a:r>
              <a:rPr lang="en-US" sz="3600" b="1" dirty="0" smtClean="0"/>
              <a:t>A. an overview of classical music in the 1670s</a:t>
            </a:r>
          </a:p>
          <a:p>
            <a:pPr lvl="1"/>
            <a:r>
              <a:rPr lang="en-US" sz="3300" b="1" dirty="0" smtClean="0">
                <a:solidFill>
                  <a:srgbClr val="FF0000"/>
                </a:solidFill>
              </a:rPr>
              <a:t>Ok, but still everything for 10 years</a:t>
            </a:r>
          </a:p>
          <a:p>
            <a:r>
              <a:rPr lang="en-US" sz="3600" b="1" dirty="0" smtClean="0"/>
              <a:t>B.  the history of classical music</a:t>
            </a:r>
          </a:p>
          <a:p>
            <a:pPr lvl="1"/>
            <a:r>
              <a:rPr lang="en-US" sz="3300" b="1" dirty="0" smtClean="0">
                <a:solidFill>
                  <a:srgbClr val="FF0000"/>
                </a:solidFill>
              </a:rPr>
              <a:t>The history of = WAY TOO BROAD</a:t>
            </a:r>
          </a:p>
          <a:p>
            <a:r>
              <a:rPr lang="en-US" sz="3600" b="1" dirty="0" smtClean="0"/>
              <a:t>C.  Beethoven’s contributions to classical music</a:t>
            </a:r>
          </a:p>
          <a:p>
            <a:pPr lvl="1"/>
            <a:r>
              <a:rPr lang="en-US" sz="3300" b="1" dirty="0" smtClean="0">
                <a:solidFill>
                  <a:srgbClr val="FF0000"/>
                </a:solidFill>
              </a:rPr>
              <a:t>One thing about one person</a:t>
            </a:r>
          </a:p>
          <a:p>
            <a:r>
              <a:rPr lang="en-US" sz="3600" b="1" dirty="0" smtClean="0"/>
              <a:t>D.  a comparison of classical music to hip-hop and R&amp;B</a:t>
            </a:r>
          </a:p>
          <a:p>
            <a:pPr lvl="1"/>
            <a:r>
              <a:rPr lang="en-US" sz="3300" b="1" dirty="0" smtClean="0">
                <a:solidFill>
                  <a:srgbClr val="FF0000"/>
                </a:solidFill>
              </a:rPr>
              <a:t>Thee things = TOO MANY</a:t>
            </a:r>
            <a:endParaRPr lang="en-US" sz="3300" b="1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Research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/>
              <a:t>	For research sources, the question will either give you a topic and ask you to pick a source, or it will list four sources and ask you to pick the one that is most reliable. Let’s review what to do in both situations!</a:t>
            </a:r>
            <a:endParaRPr lang="en-US" sz="3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0601.4.2-3 Select the best/most reliable research source.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1. Research Topics</a:t>
            </a:r>
            <a:endParaRPr lang="en-US" sz="3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915400" cy="5029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The question may say “narrow,” “most focused,” or “best.” All of these mean the MOST SPECIFIC.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Research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/>
              <a:t>If the question gives you a topic…</a:t>
            </a:r>
          </a:p>
          <a:p>
            <a:r>
              <a:rPr lang="en-US" sz="3500" b="1" dirty="0" smtClean="0"/>
              <a:t>Ask yourself, “Which source will actually give me the information I need?”</a:t>
            </a:r>
          </a:p>
          <a:p>
            <a:r>
              <a:rPr lang="en-US" sz="3500" b="1" dirty="0" smtClean="0"/>
              <a:t>Make sure the source is current if necessary</a:t>
            </a:r>
          </a:p>
          <a:p>
            <a:pPr lvl="1"/>
            <a:r>
              <a:rPr lang="en-US" sz="3200" b="1" dirty="0" smtClean="0">
                <a:solidFill>
                  <a:srgbClr val="7F7F7F"/>
                </a:solidFill>
              </a:rPr>
              <a:t>Example: A 1990 encyclopedia on WWII would be ok. A 1990 biography on Barack Obama would not be ok. Why?</a:t>
            </a:r>
          </a:p>
          <a:p>
            <a:endParaRPr lang="en-US" sz="35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0601.4.2-3 Select the best/most reliable research source.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Research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153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500" b="1" dirty="0" smtClean="0"/>
              <a:t>If the question gives you four sources… </a:t>
            </a:r>
          </a:p>
          <a:p>
            <a:r>
              <a:rPr lang="en-US" sz="3500" b="1" dirty="0" smtClean="0"/>
              <a:t>Think about the source of the information</a:t>
            </a:r>
          </a:p>
          <a:p>
            <a:pPr lvl="1"/>
            <a:r>
              <a:rPr lang="en-US" sz="3200" b="1" dirty="0" smtClean="0"/>
              <a:t>How trustworthy is the source?</a:t>
            </a:r>
          </a:p>
          <a:p>
            <a:endParaRPr lang="en-US" sz="35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0601.4.2-3 Select the best/most reliable research source.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Research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/>
              <a:t>Print</a:t>
            </a:r>
          </a:p>
          <a:p>
            <a:r>
              <a:rPr lang="en-US" sz="2400" b="1" dirty="0" smtClean="0"/>
              <a:t>Nonfiction = very reliable</a:t>
            </a:r>
          </a:p>
          <a:p>
            <a:pPr lvl="1"/>
            <a:r>
              <a:rPr lang="en-US" sz="2400" b="1" dirty="0" smtClean="0"/>
              <a:t>Textbooks</a:t>
            </a:r>
          </a:p>
          <a:p>
            <a:pPr lvl="1"/>
            <a:r>
              <a:rPr lang="en-US" sz="2400" b="1" dirty="0" smtClean="0"/>
              <a:t>Journals</a:t>
            </a:r>
          </a:p>
          <a:p>
            <a:pPr lvl="1"/>
            <a:r>
              <a:rPr lang="en-US" sz="2400" b="1" dirty="0" smtClean="0"/>
              <a:t>Encyclopedias (check the date!)</a:t>
            </a:r>
          </a:p>
          <a:p>
            <a:pPr lvl="1"/>
            <a:r>
              <a:rPr lang="en-US" sz="2400" b="1" dirty="0" smtClean="0"/>
              <a:t>Dictionaries</a:t>
            </a:r>
          </a:p>
          <a:p>
            <a:r>
              <a:rPr lang="en-US" sz="2400" b="1" dirty="0" smtClean="0"/>
              <a:t>Diaries = possibly reliable depending on the topic</a:t>
            </a:r>
          </a:p>
          <a:p>
            <a:r>
              <a:rPr lang="en-US" sz="2400" b="1" dirty="0" smtClean="0"/>
              <a:t>Fiction = not reliable</a:t>
            </a:r>
          </a:p>
          <a:p>
            <a:r>
              <a:rPr lang="en-US" sz="2400" b="1" dirty="0" smtClean="0"/>
              <a:t>Tabloid = not reliable</a:t>
            </a:r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51768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/>
              <a:t>Online</a:t>
            </a:r>
          </a:p>
          <a:p>
            <a:r>
              <a:rPr lang="en-US" sz="2400" b="1" dirty="0" smtClean="0"/>
              <a:t>.</a:t>
            </a:r>
            <a:r>
              <a:rPr lang="en-US" sz="2400" b="1" dirty="0" err="1" smtClean="0"/>
              <a:t>gov</a:t>
            </a:r>
            <a:r>
              <a:rPr lang="en-US" sz="2400" b="1" dirty="0" smtClean="0"/>
              <a:t> = very reliable</a:t>
            </a:r>
          </a:p>
          <a:p>
            <a:r>
              <a:rPr lang="en-US" sz="2400" b="1" dirty="0" smtClean="0"/>
              <a:t>.</a:t>
            </a:r>
            <a:r>
              <a:rPr lang="en-US" sz="2400" b="1" dirty="0" err="1" smtClean="0"/>
              <a:t>edu</a:t>
            </a:r>
            <a:r>
              <a:rPr lang="en-US" sz="2400" b="1" dirty="0" smtClean="0"/>
              <a:t> = very reliable</a:t>
            </a:r>
          </a:p>
          <a:p>
            <a:r>
              <a:rPr lang="en-US" sz="2400" b="1" dirty="0" smtClean="0"/>
              <a:t>.org = reliable</a:t>
            </a:r>
          </a:p>
          <a:p>
            <a:r>
              <a:rPr lang="en-US" sz="2400" b="1" dirty="0" smtClean="0"/>
              <a:t>.com = kind of reliable</a:t>
            </a:r>
          </a:p>
          <a:p>
            <a:endParaRPr lang="en-US" sz="2400" b="1" dirty="0" smtClean="0"/>
          </a:p>
          <a:p>
            <a:pPr lvl="1"/>
            <a:r>
              <a:rPr lang="en-US" sz="2400" b="1" dirty="0" smtClean="0"/>
              <a:t>.com is businesses making money, whereas the others are to inform/educate!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0601.4.2-3 Select the best/most reliable research source.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629400" y="152400"/>
            <a:ext cx="2438400" cy="1600200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07352" y="304800"/>
            <a:ext cx="20604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Write this down in your notebook!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Research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9916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000" b="1" dirty="0" smtClean="0"/>
              <a:t>A note about “journals”</a:t>
            </a:r>
          </a:p>
          <a:p>
            <a:pPr>
              <a:buNone/>
            </a:pPr>
            <a:r>
              <a:rPr lang="en-US" sz="600" b="1" dirty="0" smtClean="0"/>
              <a:t>  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800" b="1" dirty="0" smtClean="0"/>
              <a:t>On TCAP, you might see “scientific journal” or “medical journal.” </a:t>
            </a:r>
          </a:p>
          <a:p>
            <a:pPr>
              <a:buNone/>
            </a:pPr>
            <a:r>
              <a:rPr lang="en-US" sz="1000" b="1" dirty="0" smtClean="0"/>
              <a:t>	  </a:t>
            </a:r>
            <a:endParaRPr lang="en-US" sz="600" b="1" dirty="0" smtClean="0"/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800" b="1" dirty="0" smtClean="0"/>
              <a:t>These are VERY reliable, detailed, educational sources where scientists and doctors publish information about their research</a:t>
            </a:r>
            <a:r>
              <a:rPr lang="en-US" sz="2400" b="1" dirty="0" smtClean="0"/>
              <a:t>. </a:t>
            </a:r>
          </a:p>
          <a:p>
            <a:pPr>
              <a:buNone/>
            </a:pPr>
            <a:r>
              <a:rPr lang="en-US" sz="600" b="1" dirty="0" smtClean="0"/>
              <a:t>	  </a:t>
            </a: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800" b="1" dirty="0" smtClean="0"/>
              <a:t>While a diary-type journal is only reliable if your entire paper is about the writer’s life, a scientific or medical journal is always reliable. 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0601.4.2-3 Select the best/most reliable research source.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2. Research 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/>
              <a:t>Primary</a:t>
            </a:r>
          </a:p>
          <a:p>
            <a:r>
              <a:rPr lang="en-US" sz="2400" b="1" dirty="0" smtClean="0"/>
              <a:t>Written by the source about themselves/their experiences</a:t>
            </a:r>
          </a:p>
          <a:p>
            <a:pPr lvl="1"/>
            <a:r>
              <a:rPr lang="en-US" sz="2400" b="1" dirty="0" smtClean="0"/>
              <a:t>Diaries</a:t>
            </a:r>
          </a:p>
          <a:p>
            <a:pPr lvl="1"/>
            <a:r>
              <a:rPr lang="en-US" sz="2400" b="1" dirty="0" smtClean="0"/>
              <a:t>Speeches</a:t>
            </a:r>
          </a:p>
          <a:p>
            <a:pPr lvl="1"/>
            <a:r>
              <a:rPr lang="en-US" sz="2400" b="1" dirty="0" smtClean="0"/>
              <a:t>Autobiographies</a:t>
            </a:r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51768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/>
              <a:t>Secondary</a:t>
            </a:r>
          </a:p>
          <a:p>
            <a:r>
              <a:rPr lang="en-US" sz="2400" b="1" dirty="0" smtClean="0"/>
              <a:t>Written by an author who didn’t experience the topic</a:t>
            </a:r>
          </a:p>
          <a:p>
            <a:pPr lvl="1"/>
            <a:r>
              <a:rPr lang="en-US" sz="2400" b="1" dirty="0" smtClean="0"/>
              <a:t>Textbooks</a:t>
            </a:r>
          </a:p>
          <a:p>
            <a:pPr lvl="1"/>
            <a:r>
              <a:rPr lang="en-US" sz="2400" b="1" dirty="0" smtClean="0"/>
              <a:t>Nonfiction books</a:t>
            </a:r>
          </a:p>
          <a:p>
            <a:pPr lvl="1"/>
            <a:r>
              <a:rPr lang="en-US" sz="2400" b="1" dirty="0" smtClean="0"/>
              <a:t>Biographies</a:t>
            </a:r>
          </a:p>
          <a:p>
            <a:pPr lvl="1"/>
            <a:r>
              <a:rPr lang="en-US" sz="2400" b="1" dirty="0" smtClean="0"/>
              <a:t>Encyclopedias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0601.4.2-3 Select the best/most reliable research source.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629400" y="152400"/>
            <a:ext cx="2438400" cy="1600200"/>
          </a:xfrm>
          <a:prstGeom prst="wedgeEllipse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07352" y="304800"/>
            <a:ext cx="20604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Write this down in your notebook!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Cindy wants to find more information about how earthworms are helpful to gardeners. </a:t>
            </a:r>
          </a:p>
          <a:p>
            <a:r>
              <a:rPr lang="en-US" sz="3200" b="1" dirty="0" smtClean="0"/>
              <a:t>Which resource would be the most reliable for her research?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A. a scientific journal featuring an article on earthworms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B. a poem about worms in a children’s magazine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C. a tabloid story about the discovery of a 20-foot-long earthworm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D. the novel How to Eat Fried Worms</a:t>
            </a:r>
            <a:endParaRPr lang="en-US" sz="3600" b="1" dirty="0">
              <a:solidFill>
                <a:srgbClr val="7F7F7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Cindy wants to find more information about how earthworms are helpful to gardeners. </a:t>
            </a:r>
          </a:p>
          <a:p>
            <a:r>
              <a:rPr lang="en-US" sz="3200" b="1" dirty="0" smtClean="0"/>
              <a:t>Which resource would be the most reliable for her research?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A. a scientific journal featuring an article on earthworms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B. a poem about worms in a children’s magazine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C. a tabloid story about the discovery of a 20-foot-long earthworm </a:t>
            </a:r>
          </a:p>
          <a:p>
            <a:r>
              <a:rPr lang="en-US" sz="3200" b="1" dirty="0" smtClean="0">
                <a:solidFill>
                  <a:srgbClr val="7F7F7F"/>
                </a:solidFill>
              </a:rPr>
              <a:t>D. the novel How to Eat Fried Worms</a:t>
            </a:r>
            <a:endParaRPr lang="en-US" sz="3600" b="1" dirty="0">
              <a:solidFill>
                <a:srgbClr val="7F7F7F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-76200" y="3200400"/>
            <a:ext cx="8991600" cy="11430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Autofit/>
          </a:bodyPr>
          <a:lstStyle/>
          <a:p>
            <a:r>
              <a:rPr lang="en-US" sz="2600" b="1" dirty="0" smtClean="0"/>
              <a:t>Cindy wants to find more information about how earthworms are helpful to gardeners. </a:t>
            </a:r>
          </a:p>
          <a:p>
            <a:r>
              <a:rPr lang="en-US" sz="2600" b="1" dirty="0" smtClean="0"/>
              <a:t>Which resource would be the most reliable for her research? </a:t>
            </a:r>
          </a:p>
          <a:p>
            <a:r>
              <a:rPr lang="en-US" sz="2600" b="1" dirty="0" smtClean="0"/>
              <a:t>A. a scientific journal featuring an article on earthworms</a:t>
            </a:r>
          </a:p>
          <a:p>
            <a:pPr lvl="1"/>
            <a:r>
              <a:rPr lang="en-US" sz="2300" b="1" dirty="0" smtClean="0">
                <a:solidFill>
                  <a:srgbClr val="FF0000"/>
                </a:solidFill>
              </a:rPr>
              <a:t>Science journals are very reliable! Plus, this is on topic.</a:t>
            </a:r>
          </a:p>
          <a:p>
            <a:r>
              <a:rPr lang="en-US" sz="2600" b="1" dirty="0" smtClean="0"/>
              <a:t>B. a poem about worms in a children’s magazine</a:t>
            </a:r>
          </a:p>
          <a:p>
            <a:pPr lvl="1"/>
            <a:r>
              <a:rPr lang="en-US" sz="2300" b="1" dirty="0" smtClean="0">
                <a:solidFill>
                  <a:srgbClr val="FF0000"/>
                </a:solidFill>
              </a:rPr>
              <a:t>A poem is not a good source for facts.</a:t>
            </a:r>
          </a:p>
          <a:p>
            <a:r>
              <a:rPr lang="en-US" sz="2600" b="1" dirty="0" smtClean="0"/>
              <a:t>C. a tabloid story about the discovery of a 20-foot worm </a:t>
            </a:r>
          </a:p>
          <a:p>
            <a:pPr lvl="1"/>
            <a:r>
              <a:rPr lang="en-US" sz="2300" b="1" dirty="0" smtClean="0">
                <a:solidFill>
                  <a:srgbClr val="FF0000"/>
                </a:solidFill>
              </a:rPr>
              <a:t>Tabloids are completely unreliable.</a:t>
            </a:r>
          </a:p>
          <a:p>
            <a:r>
              <a:rPr lang="en-US" sz="2600" b="1" dirty="0" smtClean="0"/>
              <a:t>D. the novel How to Eat Fried Worms</a:t>
            </a:r>
          </a:p>
          <a:p>
            <a:pPr lvl="1"/>
            <a:r>
              <a:rPr lang="en-US" sz="2300" b="1" dirty="0" smtClean="0">
                <a:solidFill>
                  <a:srgbClr val="FF0000"/>
                </a:solidFill>
              </a:rPr>
              <a:t>This is a good fiction book that does not give factual information.</a:t>
            </a:r>
            <a:endParaRPr lang="en-US" sz="2300" b="1" dirty="0">
              <a:solidFill>
                <a:srgbClr val="FF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Which most likely would be a good secondary source for a report about early Spanish explorers in the Southwest?</a:t>
            </a:r>
          </a:p>
          <a:p>
            <a:r>
              <a:rPr lang="en-US" b="1" dirty="0" smtClean="0"/>
              <a:t>A. The Conquering Conquistadors, a novel by John Jones </a:t>
            </a:r>
          </a:p>
          <a:p>
            <a:r>
              <a:rPr lang="en-US" b="1" dirty="0" smtClean="0"/>
              <a:t>B. “From Coronado to Escalante: The Explorers of the Spanish Southwest,” by John M. Morris </a:t>
            </a:r>
          </a:p>
          <a:p>
            <a:r>
              <a:rPr lang="en-US" b="1" dirty="0" smtClean="0"/>
              <a:t>C. “My Account of the Expedition to </a:t>
            </a:r>
            <a:r>
              <a:rPr lang="en-US" b="1" dirty="0" err="1" smtClean="0"/>
              <a:t>Cíbola</a:t>
            </a:r>
            <a:r>
              <a:rPr lang="en-US" b="1" dirty="0" smtClean="0"/>
              <a:t>,” by Pedro de Castaneda </a:t>
            </a:r>
          </a:p>
          <a:p>
            <a:r>
              <a:rPr lang="en-US" b="1" dirty="0" smtClean="0"/>
              <a:t>D. “The Littlest Explorer,” a story by Mary Jones</a:t>
            </a:r>
            <a:endParaRPr lang="en-US" b="1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Which most likely would be a good secondary source for a report about early Spanish explorers in the Southwest?</a:t>
            </a:r>
          </a:p>
          <a:p>
            <a:r>
              <a:rPr lang="en-US" b="1" dirty="0" err="1" smtClean="0">
                <a:solidFill>
                  <a:srgbClr val="7F7F7F"/>
                </a:solidFill>
              </a:rPr>
              <a:t>A.The</a:t>
            </a:r>
            <a:r>
              <a:rPr lang="en-US" b="1" dirty="0" smtClean="0">
                <a:solidFill>
                  <a:srgbClr val="7F7F7F"/>
                </a:solidFill>
              </a:rPr>
              <a:t> Conquering Conquistadors, a novel by John Jones </a:t>
            </a:r>
          </a:p>
          <a:p>
            <a:r>
              <a:rPr lang="en-US" b="1" dirty="0" err="1" smtClean="0">
                <a:solidFill>
                  <a:srgbClr val="7F7F7F"/>
                </a:solidFill>
              </a:rPr>
              <a:t>B.“From</a:t>
            </a:r>
            <a:r>
              <a:rPr lang="en-US" b="1" dirty="0" smtClean="0">
                <a:solidFill>
                  <a:srgbClr val="7F7F7F"/>
                </a:solidFill>
              </a:rPr>
              <a:t> Coronado to Escalante: The Explorers of the Spanish Southwest,” by John M. Morris </a:t>
            </a:r>
          </a:p>
          <a:p>
            <a:r>
              <a:rPr lang="en-US" b="1" dirty="0" err="1" smtClean="0">
                <a:solidFill>
                  <a:srgbClr val="7F7F7F"/>
                </a:solidFill>
              </a:rPr>
              <a:t>C.“My</a:t>
            </a:r>
            <a:r>
              <a:rPr lang="en-US" b="1" dirty="0" smtClean="0">
                <a:solidFill>
                  <a:srgbClr val="7F7F7F"/>
                </a:solidFill>
              </a:rPr>
              <a:t> Account of the Expedition to </a:t>
            </a:r>
            <a:r>
              <a:rPr lang="en-US" b="1" dirty="0" err="1" smtClean="0">
                <a:solidFill>
                  <a:srgbClr val="7F7F7F"/>
                </a:solidFill>
              </a:rPr>
              <a:t>Cíbola</a:t>
            </a:r>
            <a:r>
              <a:rPr lang="en-US" b="1" dirty="0" smtClean="0">
                <a:solidFill>
                  <a:srgbClr val="7F7F7F"/>
                </a:solidFill>
              </a:rPr>
              <a:t>,” by Pedro de Castaneda </a:t>
            </a:r>
          </a:p>
          <a:p>
            <a:r>
              <a:rPr lang="en-US" b="1" dirty="0" err="1" smtClean="0">
                <a:solidFill>
                  <a:srgbClr val="7F7F7F"/>
                </a:solidFill>
              </a:rPr>
              <a:t>D.“The</a:t>
            </a:r>
            <a:r>
              <a:rPr lang="en-US" b="1" dirty="0" smtClean="0">
                <a:solidFill>
                  <a:srgbClr val="7F7F7F"/>
                </a:solidFill>
              </a:rPr>
              <a:t> Littlest Explorer,” a story by Mary Jones</a:t>
            </a:r>
            <a:endParaRPr lang="en-US" b="1" dirty="0">
              <a:solidFill>
                <a:srgbClr val="7F7F7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04800" y="3810000"/>
            <a:ext cx="8839200" cy="12954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990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1. Research Topics</a:t>
            </a:r>
            <a:endParaRPr lang="en-US" sz="3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915400" cy="50292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You may be given choices about a country, a person, a type of music, etc. You always pick the option that is the MOST SPECIFIC.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397079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Which most likely would be a good secondary source for a report about early Spanish explorers in the Southwest?</a:t>
            </a:r>
          </a:p>
          <a:p>
            <a:r>
              <a:rPr lang="en-US" b="1" dirty="0" err="1" smtClean="0"/>
              <a:t>A.The</a:t>
            </a:r>
            <a:r>
              <a:rPr lang="en-US" b="1" dirty="0" smtClean="0"/>
              <a:t> Conquering Conquistadors, a novel by John Jones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Fiction = not good for research</a:t>
            </a:r>
          </a:p>
          <a:p>
            <a:r>
              <a:rPr lang="en-US" b="1" dirty="0" err="1" smtClean="0"/>
              <a:t>B.“From</a:t>
            </a:r>
            <a:r>
              <a:rPr lang="en-US" b="1" dirty="0" smtClean="0"/>
              <a:t> Coronado to Escalante: The Explorers of the Spanish Southwest,” by John M. Morris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Matches the topic and is nonfiction (we can tell this based on the nouns in the title)</a:t>
            </a:r>
            <a:endParaRPr lang="en-US" b="1" dirty="0" smtClean="0"/>
          </a:p>
          <a:p>
            <a:r>
              <a:rPr lang="en-US" b="1" dirty="0" err="1" smtClean="0"/>
              <a:t>C.“My</a:t>
            </a:r>
            <a:r>
              <a:rPr lang="en-US" b="1" dirty="0" smtClean="0"/>
              <a:t> Account of the Expedition to </a:t>
            </a:r>
            <a:r>
              <a:rPr lang="en-US" b="1" dirty="0" err="1" smtClean="0"/>
              <a:t>Cíbola</a:t>
            </a:r>
            <a:r>
              <a:rPr lang="en-US" b="1" dirty="0" smtClean="0"/>
              <a:t>,” by Pedro de Castaneda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My Account tells us this is primary. We are looking for secondary</a:t>
            </a:r>
            <a:endParaRPr lang="en-US" b="1" dirty="0" smtClean="0"/>
          </a:p>
          <a:p>
            <a:r>
              <a:rPr lang="en-US" b="1" dirty="0" err="1" smtClean="0"/>
              <a:t>D.“The</a:t>
            </a:r>
            <a:r>
              <a:rPr lang="en-US" b="1" dirty="0" smtClean="0"/>
              <a:t> Littlest Explorer,” a story by Mary Jones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Stories = not good for research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Which of the works cited is a primary source?</a:t>
            </a:r>
          </a:p>
          <a:p>
            <a:r>
              <a:rPr lang="en-US" b="1" dirty="0" smtClean="0"/>
              <a:t>1. </a:t>
            </a:r>
            <a:r>
              <a:rPr lang="en-US" b="1" dirty="0" err="1" smtClean="0"/>
              <a:t>Bransteter</a:t>
            </a:r>
            <a:r>
              <a:rPr lang="en-US" b="1" dirty="0" smtClean="0"/>
              <a:t>, Adrian. “A Speech to the General Assembly.” Nevada Proceedings 35 (1932): 75-79.</a:t>
            </a:r>
          </a:p>
          <a:p>
            <a:r>
              <a:rPr lang="en-US" b="1" dirty="0" smtClean="0"/>
              <a:t>2. Collins, Sheila. “On the Uses—and Abuses—of History: A Case Study.” Nevada History 12 (1999): 23-45.</a:t>
            </a:r>
          </a:p>
          <a:p>
            <a:r>
              <a:rPr lang="en-US" b="1" dirty="0" smtClean="0"/>
              <a:t>3. Moore, Gill. Jefferson and the Settlement of the West. New York: New World Books, 1995. </a:t>
            </a:r>
          </a:p>
          <a:p>
            <a:r>
              <a:rPr lang="en-US" b="1" dirty="0" smtClean="0"/>
              <a:t>4. Sherman, Phyllis. Calling the Wild: Telephone Service in Alaska. Fairbanks: Pinnacle Press, 2002.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 1 	B. 2 		C. 3 		D. 4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Which of the works cited is a primary source?</a:t>
            </a:r>
          </a:p>
          <a:p>
            <a:r>
              <a:rPr lang="en-US" b="1" dirty="0" smtClean="0"/>
              <a:t>1. </a:t>
            </a:r>
            <a:r>
              <a:rPr lang="en-US" b="1" dirty="0" err="1" smtClean="0"/>
              <a:t>Bransteter</a:t>
            </a:r>
            <a:r>
              <a:rPr lang="en-US" b="1" dirty="0" smtClean="0"/>
              <a:t>, Adrian. “A Speech to the General Assembly.” Nevada Proceedings 35 (1932): 75-79.</a:t>
            </a:r>
          </a:p>
          <a:p>
            <a:r>
              <a:rPr lang="en-US" b="1" dirty="0" smtClean="0"/>
              <a:t>2. Collins, Sheila. “On the Uses—and Abuses—of History: A Case Study.” Nevada History 12 (1999): 23-45.</a:t>
            </a:r>
          </a:p>
          <a:p>
            <a:r>
              <a:rPr lang="en-US" b="1" dirty="0" smtClean="0"/>
              <a:t>3. Moore, Gill. Jefferson and the Settlement of the West. New York: New World Books, 1995. </a:t>
            </a:r>
          </a:p>
          <a:p>
            <a:r>
              <a:rPr lang="en-US" b="1" dirty="0" smtClean="0"/>
              <a:t>4. Sherman, Phyllis. Calling the Wild: Telephone Service in Alaska. Fairbanks: Pinnacle Press, 2002.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 1 	B. 2 		C. 3 		D. 4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6200" y="1981200"/>
            <a:ext cx="8839200" cy="12954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2648" y="6172200"/>
            <a:ext cx="1219200" cy="609600"/>
          </a:xfrm>
          <a:prstGeom prst="ellipse">
            <a:avLst/>
          </a:prstGeom>
          <a:noFill/>
          <a:ln w="762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TCAP 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Which of the works cited is a primary source?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Works cited are usually listed as: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Author. Title. Book. Year. Pages.</a:t>
            </a:r>
          </a:p>
          <a:p>
            <a:r>
              <a:rPr lang="en-US" b="1" dirty="0" smtClean="0"/>
              <a:t>1. </a:t>
            </a:r>
            <a:r>
              <a:rPr lang="en-US" b="1" dirty="0" err="1" smtClean="0"/>
              <a:t>Bransteter</a:t>
            </a:r>
            <a:r>
              <a:rPr lang="en-US" b="1" dirty="0" smtClean="0"/>
              <a:t>, Adrian. “A Speech to the General Assembly.” Nevada Proceedings 35 (1932): 75-79.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Adrian wrote a speech. This is primary.</a:t>
            </a:r>
          </a:p>
          <a:p>
            <a:r>
              <a:rPr lang="en-US" b="1" dirty="0" smtClean="0"/>
              <a:t>2. Collins, Sheila. “On the Uses—and Abuses—of History: A Case Study.” Nevada History 12 (1999): 23-45.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Sheila wrote a study of history. This is secondary.</a:t>
            </a:r>
          </a:p>
          <a:p>
            <a:r>
              <a:rPr lang="en-US" b="1" dirty="0" smtClean="0"/>
              <a:t>3. Moore, Gill. Jefferson and the Settlement of the West. New York: New World Books, 1995.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Gill wrote about Thomas Jefferson. He wrote it in 1995. This has to be secondary.</a:t>
            </a:r>
          </a:p>
          <a:p>
            <a:r>
              <a:rPr lang="en-US" b="1" dirty="0" smtClean="0"/>
              <a:t>4. Sherman, Phyllis. Calling the Wild: Telephone Service in Alaska. Fairbanks: Pinnacle Press, 2002.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Phyllis wrote about phone service in Alaska. This is secondary. 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A.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		B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2 		C. 3 		D. 4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1. 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/>
          </a:bodyPr>
          <a:lstStyle/>
          <a:p>
            <a:r>
              <a:rPr lang="en-US" sz="8600" dirty="0" smtClean="0"/>
              <a:t>The most focused topic covers less </a:t>
            </a:r>
            <a:r>
              <a:rPr lang="en-US" sz="8600" u="sng" dirty="0" smtClean="0"/>
              <a:t>time</a:t>
            </a:r>
            <a:r>
              <a:rPr lang="en-US" sz="8600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Which is the most focused?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4277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6000" dirty="0" smtClean="0"/>
                        <a:t>American agriculture</a:t>
                      </a:r>
                      <a:r>
                        <a:rPr lang="en-US" sz="6000" baseline="0" dirty="0" smtClean="0"/>
                        <a:t> in the 1800s.</a:t>
                      </a:r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dirty="0" smtClean="0"/>
                        <a:t>American agriculture during</a:t>
                      </a:r>
                      <a:r>
                        <a:rPr lang="en-US" sz="5200" baseline="0" dirty="0" smtClean="0"/>
                        <a:t> the 1850s.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152400" y="1697038"/>
          <a:ext cx="8839200" cy="4277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741362"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 1</a:t>
                      </a:r>
                      <a:endParaRPr lang="en-US" sz="4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dirty="0" smtClean="0"/>
                        <a:t>#2</a:t>
                      </a:r>
                      <a:endParaRPr lang="en-US" sz="4200" dirty="0"/>
                    </a:p>
                  </a:txBody>
                  <a:tcPr/>
                </a:tc>
              </a:tr>
              <a:tr h="2247634">
                <a:tc>
                  <a:txBody>
                    <a:bodyPr/>
                    <a:lstStyle/>
                    <a:p>
                      <a:r>
                        <a:rPr lang="en-US" sz="5200" dirty="0" smtClean="0"/>
                        <a:t>American agriculture</a:t>
                      </a:r>
                      <a:r>
                        <a:rPr lang="en-US" sz="5200" baseline="0" dirty="0" smtClean="0"/>
                        <a:t> in the 19</a:t>
                      </a:r>
                      <a:r>
                        <a:rPr lang="en-US" sz="5200" baseline="30000" dirty="0" smtClean="0"/>
                        <a:t>th</a:t>
                      </a:r>
                      <a:r>
                        <a:rPr lang="en-US" sz="5200" baseline="0" dirty="0" smtClean="0"/>
                        <a:t> century.</a:t>
                      </a:r>
                      <a:endParaRPr lang="en-US" sz="5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200" dirty="0" smtClean="0"/>
                        <a:t>American agriculture during</a:t>
                      </a:r>
                      <a:r>
                        <a:rPr lang="en-US" sz="5200" baseline="0" dirty="0" smtClean="0"/>
                        <a:t> the 1850s.</a:t>
                      </a:r>
                      <a:endParaRPr lang="en-US" sz="52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943600" y="1447800"/>
            <a:ext cx="1828800" cy="1219200"/>
          </a:xfrm>
          <a:prstGeom prst="ellipse">
            <a:avLst/>
          </a:prstGeom>
          <a:noFill/>
          <a:ln w="76200" cap="flat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28800" y="5257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100 years!</a:t>
            </a:r>
            <a:endParaRPr lang="en-US" i="1" dirty="0"/>
          </a:p>
        </p:txBody>
      </p:sp>
      <p:sp>
        <p:nvSpPr>
          <p:cNvPr id="9" name="Up Arrow 8"/>
          <p:cNvSpPr/>
          <p:nvPr/>
        </p:nvSpPr>
        <p:spPr>
          <a:xfrm>
            <a:off x="2971800" y="5322331"/>
            <a:ext cx="304800" cy="579121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324600" y="50292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Only 10 years!</a:t>
            </a:r>
            <a:endParaRPr lang="en-US" i="1" dirty="0"/>
          </a:p>
        </p:txBody>
      </p:sp>
      <p:sp>
        <p:nvSpPr>
          <p:cNvPr id="11" name="Up Arrow 10"/>
          <p:cNvSpPr/>
          <p:nvPr/>
        </p:nvSpPr>
        <p:spPr>
          <a:xfrm rot="16200000">
            <a:off x="7086600" y="5093732"/>
            <a:ext cx="304800" cy="76200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610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Which is the most focused?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1. Research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96506"/>
            <a:ext cx="8839200" cy="4495800"/>
          </a:xfrm>
        </p:spPr>
        <p:txBody>
          <a:bodyPr>
            <a:normAutofit/>
          </a:bodyPr>
          <a:lstStyle/>
          <a:p>
            <a:r>
              <a:rPr lang="en-US" sz="8600" dirty="0" smtClean="0"/>
              <a:t>The most focused topic covers less </a:t>
            </a:r>
            <a:r>
              <a:rPr lang="en-US" sz="8600" u="sng" dirty="0" smtClean="0"/>
              <a:t>space</a:t>
            </a:r>
            <a:r>
              <a:rPr lang="en-US" sz="8600" dirty="0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SPI 0601.4.1 Select the most focused research topic.  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3219</TotalTime>
  <Words>2547</Words>
  <Application>Microsoft Macintosh PowerPoint</Application>
  <PresentationFormat>On-screen Show (4:3)</PresentationFormat>
  <Paragraphs>374</Paragraphs>
  <Slides>53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Median</vt:lpstr>
      <vt:lpstr>WRITING WEDNESDAY!</vt:lpstr>
      <vt:lpstr>Agenda</vt:lpstr>
      <vt:lpstr>1. Research Topics</vt:lpstr>
      <vt:lpstr>1. Research Topics</vt:lpstr>
      <vt:lpstr>1. Research Topics</vt:lpstr>
      <vt:lpstr>1. Research Topics</vt:lpstr>
      <vt:lpstr>Which is the most focused?</vt:lpstr>
      <vt:lpstr>Which is the most focused?</vt:lpstr>
      <vt:lpstr>1. Research Topics</vt:lpstr>
      <vt:lpstr>Which is the most focused?</vt:lpstr>
      <vt:lpstr>Which is the most focused?</vt:lpstr>
      <vt:lpstr>1. Research Topics</vt:lpstr>
      <vt:lpstr>Which is the most focused?</vt:lpstr>
      <vt:lpstr>Which is the most focused?</vt:lpstr>
      <vt:lpstr>1. Research Topics</vt:lpstr>
      <vt:lpstr>1. Research Topics</vt:lpstr>
      <vt:lpstr>1. Your turn! – Do this on your paper</vt:lpstr>
      <vt:lpstr>1. Your turn!</vt:lpstr>
      <vt:lpstr>1. Your turn! – Do this on your paper</vt:lpstr>
      <vt:lpstr>1. Your turn!</vt:lpstr>
      <vt:lpstr>Let’s Practice! Instructions!</vt:lpstr>
      <vt:lpstr>Let’s Practice!</vt:lpstr>
      <vt:lpstr>Let’s Practice!</vt:lpstr>
      <vt:lpstr>Let’s Practice!</vt:lpstr>
      <vt:lpstr>Let’s Practice!</vt:lpstr>
      <vt:lpstr>Let’s Practice!</vt:lpstr>
      <vt:lpstr>Let’s Practice!</vt:lpstr>
      <vt:lpstr>Let’s Practice!</vt:lpstr>
      <vt:lpstr>Let’s Practice!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2. Research sources</vt:lpstr>
      <vt:lpstr>2. Research sources</vt:lpstr>
      <vt:lpstr>2. Research sources</vt:lpstr>
      <vt:lpstr>2. Research sources</vt:lpstr>
      <vt:lpstr>2. Research sources</vt:lpstr>
      <vt:lpstr>2. Research sources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TCAP Question!</vt:lpstr>
      <vt:lpstr>TCAP Question!</vt:lpstr>
    </vt:vector>
  </TitlesOfParts>
  <Company>Power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WEDNESDAY!</dc:title>
  <dc:creator>Meghan Keck</dc:creator>
  <cp:lastModifiedBy>Samantha culver</cp:lastModifiedBy>
  <cp:revision>40</cp:revision>
  <dcterms:created xsi:type="dcterms:W3CDTF">2012-10-24T02:50:14Z</dcterms:created>
  <dcterms:modified xsi:type="dcterms:W3CDTF">2014-09-17T02:19:50Z</dcterms:modified>
</cp:coreProperties>
</file>