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9" r:id="rId3"/>
    <p:sldId id="260" r:id="rId4"/>
    <p:sldId id="258"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D200"/>
    <a:srgbClr val="DADA00"/>
    <a:srgbClr val="E6E600"/>
    <a:srgbClr val="D3D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91" autoAdjust="0"/>
    <p:restoredTop sz="94631" autoAdjust="0"/>
  </p:normalViewPr>
  <p:slideViewPr>
    <p:cSldViewPr snapToGrid="0" snapToObjects="1">
      <p:cViewPr varScale="1">
        <p:scale>
          <a:sx n="97" d="100"/>
          <a:sy n="97" d="100"/>
        </p:scale>
        <p:origin x="1184"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D4A401-7045-C94E-8911-F5B2580ABC24}" type="datetimeFigureOut">
              <a:rPr lang="en-US" smtClean="0"/>
              <a:t>1/4/18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D48009-14E1-F14A-B56B-C4C02D542D93}" type="slidenum">
              <a:rPr lang="en-US" smtClean="0"/>
              <a:t>‹#›</a:t>
            </a:fld>
            <a:endParaRPr lang="en-US"/>
          </a:p>
        </p:txBody>
      </p:sp>
    </p:spTree>
    <p:extLst>
      <p:ext uri="{BB962C8B-B14F-4D97-AF65-F5344CB8AC3E}">
        <p14:creationId xmlns:p14="http://schemas.microsoft.com/office/powerpoint/2010/main" val="22722007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r>
            <a:br>
              <a:rPr lang="en-US" dirty="0" smtClean="0"/>
            </a:br>
            <a:r>
              <a:rPr lang="en-US" dirty="0" smtClean="0"/>
              <a:t>Be sure to point out to</a:t>
            </a:r>
            <a:r>
              <a:rPr lang="en-US" baseline="0" dirty="0" smtClean="0"/>
              <a:t> explain the vocabulary of the terms to students:</a:t>
            </a:r>
          </a:p>
          <a:p>
            <a:r>
              <a:rPr lang="en-US" baseline="0" dirty="0" smtClean="0"/>
              <a:t>Responsibility – each person in the </a:t>
            </a:r>
            <a:r>
              <a:rPr lang="en-US" baseline="0" dirty="0" err="1" smtClean="0"/>
              <a:t>bulding</a:t>
            </a:r>
            <a:r>
              <a:rPr lang="en-US" baseline="0" dirty="0" smtClean="0"/>
              <a:t> is responsible for their own actions.  Each person should accept responsibility to model appropriate behavior.</a:t>
            </a:r>
          </a:p>
          <a:p>
            <a:r>
              <a:rPr lang="en-US" baseline="0" dirty="0" smtClean="0"/>
              <a:t>Optimism – We are all here to learn.  Each staff member and student should arrive each day being optimistic.  We all have bad days, but we should all model the characteristic of optimism.  School is a place where mistakes are an opportunity for learning.</a:t>
            </a:r>
          </a:p>
          <a:p>
            <a:r>
              <a:rPr lang="en-US" baseline="0" dirty="0" smtClean="0"/>
              <a:t>Accountability – Every person must be accountable.  Teachers must be prepared daily to teach, students must be held accountable to be prepared, complete assignments, and behave appropriately.</a:t>
            </a:r>
          </a:p>
          <a:p>
            <a:r>
              <a:rPr lang="en-US" baseline="0" dirty="0" smtClean="0"/>
              <a:t>Respect – All people who enter HHS or attend an event at HHS should display respect toward staff, students, and guests.</a:t>
            </a:r>
            <a:endParaRPr lang="en-US" dirty="0"/>
          </a:p>
        </p:txBody>
      </p:sp>
      <p:sp>
        <p:nvSpPr>
          <p:cNvPr id="4" name="Slide Number Placeholder 3"/>
          <p:cNvSpPr>
            <a:spLocks noGrp="1"/>
          </p:cNvSpPr>
          <p:nvPr>
            <p:ph type="sldNum" sz="quarter" idx="10"/>
          </p:nvPr>
        </p:nvSpPr>
        <p:spPr/>
        <p:txBody>
          <a:bodyPr/>
          <a:lstStyle/>
          <a:p>
            <a:fld id="{9CD48009-14E1-F14A-B56B-C4C02D542D93}" type="slidenum">
              <a:rPr lang="en-US" smtClean="0"/>
              <a:t>1</a:t>
            </a:fld>
            <a:endParaRPr lang="en-US"/>
          </a:p>
        </p:txBody>
      </p:sp>
    </p:spTree>
    <p:extLst>
      <p:ext uri="{BB962C8B-B14F-4D97-AF65-F5344CB8AC3E}">
        <p14:creationId xmlns:p14="http://schemas.microsoft.com/office/powerpoint/2010/main" val="3556909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C932D1-45F8-B542-97D3-C001CBA7B9DB}" type="datetimeFigureOut">
              <a:rPr lang="en-US" smtClean="0"/>
              <a:t>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8ED51-C5B9-5449-B4F3-D00CC329F14C}" type="slidenum">
              <a:rPr lang="en-US" smtClean="0"/>
              <a:t>‹#›</a:t>
            </a:fld>
            <a:endParaRPr lang="en-US"/>
          </a:p>
        </p:txBody>
      </p:sp>
    </p:spTree>
    <p:extLst>
      <p:ext uri="{BB962C8B-B14F-4D97-AF65-F5344CB8AC3E}">
        <p14:creationId xmlns:p14="http://schemas.microsoft.com/office/powerpoint/2010/main" val="259633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C932D1-45F8-B542-97D3-C001CBA7B9DB}" type="datetimeFigureOut">
              <a:rPr lang="en-US" smtClean="0"/>
              <a:t>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8ED51-C5B9-5449-B4F3-D00CC329F14C}" type="slidenum">
              <a:rPr lang="en-US" smtClean="0"/>
              <a:t>‹#›</a:t>
            </a:fld>
            <a:endParaRPr lang="en-US"/>
          </a:p>
        </p:txBody>
      </p:sp>
    </p:spTree>
    <p:extLst>
      <p:ext uri="{BB962C8B-B14F-4D97-AF65-F5344CB8AC3E}">
        <p14:creationId xmlns:p14="http://schemas.microsoft.com/office/powerpoint/2010/main" val="3933381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C932D1-45F8-B542-97D3-C001CBA7B9DB}" type="datetimeFigureOut">
              <a:rPr lang="en-US" smtClean="0"/>
              <a:t>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8ED51-C5B9-5449-B4F3-D00CC329F14C}" type="slidenum">
              <a:rPr lang="en-US" smtClean="0"/>
              <a:t>‹#›</a:t>
            </a:fld>
            <a:endParaRPr lang="en-US"/>
          </a:p>
        </p:txBody>
      </p:sp>
    </p:spTree>
    <p:extLst>
      <p:ext uri="{BB962C8B-B14F-4D97-AF65-F5344CB8AC3E}">
        <p14:creationId xmlns:p14="http://schemas.microsoft.com/office/powerpoint/2010/main" val="1660456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C932D1-45F8-B542-97D3-C001CBA7B9DB}" type="datetimeFigureOut">
              <a:rPr lang="en-US" smtClean="0"/>
              <a:t>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8ED51-C5B9-5449-B4F3-D00CC329F14C}" type="slidenum">
              <a:rPr lang="en-US" smtClean="0"/>
              <a:t>‹#›</a:t>
            </a:fld>
            <a:endParaRPr lang="en-US"/>
          </a:p>
        </p:txBody>
      </p:sp>
    </p:spTree>
    <p:extLst>
      <p:ext uri="{BB962C8B-B14F-4D97-AF65-F5344CB8AC3E}">
        <p14:creationId xmlns:p14="http://schemas.microsoft.com/office/powerpoint/2010/main" val="981760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C932D1-45F8-B542-97D3-C001CBA7B9DB}" type="datetimeFigureOut">
              <a:rPr lang="en-US" smtClean="0"/>
              <a:t>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8ED51-C5B9-5449-B4F3-D00CC329F14C}" type="slidenum">
              <a:rPr lang="en-US" smtClean="0"/>
              <a:t>‹#›</a:t>
            </a:fld>
            <a:endParaRPr lang="en-US"/>
          </a:p>
        </p:txBody>
      </p:sp>
    </p:spTree>
    <p:extLst>
      <p:ext uri="{BB962C8B-B14F-4D97-AF65-F5344CB8AC3E}">
        <p14:creationId xmlns:p14="http://schemas.microsoft.com/office/powerpoint/2010/main" val="3946404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C932D1-45F8-B542-97D3-C001CBA7B9DB}" type="datetimeFigureOut">
              <a:rPr lang="en-US" smtClean="0"/>
              <a:t>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8ED51-C5B9-5449-B4F3-D00CC329F14C}" type="slidenum">
              <a:rPr lang="en-US" smtClean="0"/>
              <a:t>‹#›</a:t>
            </a:fld>
            <a:endParaRPr lang="en-US"/>
          </a:p>
        </p:txBody>
      </p:sp>
    </p:spTree>
    <p:extLst>
      <p:ext uri="{BB962C8B-B14F-4D97-AF65-F5344CB8AC3E}">
        <p14:creationId xmlns:p14="http://schemas.microsoft.com/office/powerpoint/2010/main" val="334450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C932D1-45F8-B542-97D3-C001CBA7B9DB}" type="datetimeFigureOut">
              <a:rPr lang="en-US" smtClean="0"/>
              <a:t>1/4/18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B8ED51-C5B9-5449-B4F3-D00CC329F14C}" type="slidenum">
              <a:rPr lang="en-US" smtClean="0"/>
              <a:t>‹#›</a:t>
            </a:fld>
            <a:endParaRPr lang="en-US"/>
          </a:p>
        </p:txBody>
      </p:sp>
    </p:spTree>
    <p:extLst>
      <p:ext uri="{BB962C8B-B14F-4D97-AF65-F5344CB8AC3E}">
        <p14:creationId xmlns:p14="http://schemas.microsoft.com/office/powerpoint/2010/main" val="355746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C932D1-45F8-B542-97D3-C001CBA7B9DB}" type="datetimeFigureOut">
              <a:rPr lang="en-US" smtClean="0"/>
              <a:t>1/4/18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B8ED51-C5B9-5449-B4F3-D00CC329F14C}" type="slidenum">
              <a:rPr lang="en-US" smtClean="0"/>
              <a:t>‹#›</a:t>
            </a:fld>
            <a:endParaRPr lang="en-US"/>
          </a:p>
        </p:txBody>
      </p:sp>
    </p:spTree>
    <p:extLst>
      <p:ext uri="{BB962C8B-B14F-4D97-AF65-F5344CB8AC3E}">
        <p14:creationId xmlns:p14="http://schemas.microsoft.com/office/powerpoint/2010/main" val="1761120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C932D1-45F8-B542-97D3-C001CBA7B9DB}" type="datetimeFigureOut">
              <a:rPr lang="en-US" smtClean="0"/>
              <a:t>1/4/18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B8ED51-C5B9-5449-B4F3-D00CC329F14C}" type="slidenum">
              <a:rPr lang="en-US" smtClean="0"/>
              <a:t>‹#›</a:t>
            </a:fld>
            <a:endParaRPr lang="en-US"/>
          </a:p>
        </p:txBody>
      </p:sp>
    </p:spTree>
    <p:extLst>
      <p:ext uri="{BB962C8B-B14F-4D97-AF65-F5344CB8AC3E}">
        <p14:creationId xmlns:p14="http://schemas.microsoft.com/office/powerpoint/2010/main" val="3450667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C932D1-45F8-B542-97D3-C001CBA7B9DB}" type="datetimeFigureOut">
              <a:rPr lang="en-US" smtClean="0"/>
              <a:t>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8ED51-C5B9-5449-B4F3-D00CC329F14C}" type="slidenum">
              <a:rPr lang="en-US" smtClean="0"/>
              <a:t>‹#›</a:t>
            </a:fld>
            <a:endParaRPr lang="en-US"/>
          </a:p>
        </p:txBody>
      </p:sp>
    </p:spTree>
    <p:extLst>
      <p:ext uri="{BB962C8B-B14F-4D97-AF65-F5344CB8AC3E}">
        <p14:creationId xmlns:p14="http://schemas.microsoft.com/office/powerpoint/2010/main" val="3291000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C932D1-45F8-B542-97D3-C001CBA7B9DB}" type="datetimeFigureOut">
              <a:rPr lang="en-US" smtClean="0"/>
              <a:t>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8ED51-C5B9-5449-B4F3-D00CC329F14C}" type="slidenum">
              <a:rPr lang="en-US" smtClean="0"/>
              <a:t>‹#›</a:t>
            </a:fld>
            <a:endParaRPr lang="en-US"/>
          </a:p>
        </p:txBody>
      </p:sp>
    </p:spTree>
    <p:extLst>
      <p:ext uri="{BB962C8B-B14F-4D97-AF65-F5344CB8AC3E}">
        <p14:creationId xmlns:p14="http://schemas.microsoft.com/office/powerpoint/2010/main" val="12699922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C932D1-45F8-B542-97D3-C001CBA7B9DB}" type="datetimeFigureOut">
              <a:rPr lang="en-US" smtClean="0"/>
              <a:t>1/4/18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8ED51-C5B9-5449-B4F3-D00CC329F14C}" type="slidenum">
              <a:rPr lang="en-US" smtClean="0"/>
              <a:t>‹#›</a:t>
            </a:fld>
            <a:endParaRPr lang="en-US"/>
          </a:p>
        </p:txBody>
      </p:sp>
    </p:spTree>
    <p:extLst>
      <p:ext uri="{BB962C8B-B14F-4D97-AF65-F5344CB8AC3E}">
        <p14:creationId xmlns:p14="http://schemas.microsoft.com/office/powerpoint/2010/main" val="3086260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a:ln>
            <a:noFill/>
          </a:ln>
        </p:spPr>
        <p:txBody>
          <a:bodyPr>
            <a:noAutofit/>
            <a:scene3d>
              <a:camera prst="orthographicFront"/>
              <a:lightRig rig="soft" dir="tl">
                <a:rot lat="0" lon="0" rev="0"/>
              </a:lightRig>
            </a:scene3d>
            <a:sp3d contourW="25400" prstMaterial="matte">
              <a:bevelT w="25400" h="55880" prst="artDeco"/>
              <a:contourClr>
                <a:srgbClr val="D3D300"/>
              </a:contourClr>
            </a:sp3d>
          </a:bodyPr>
          <a:lstStyle/>
          <a:p>
            <a:r>
              <a:rPr lang="en-US" sz="6000" b="1" spc="50" dirty="0" smtClean="0">
                <a:ln w="11430"/>
                <a:effectLst>
                  <a:outerShdw blurRad="76200" dist="50800" dir="5400000" algn="tl" rotWithShape="0">
                    <a:srgbClr val="000000">
                      <a:alpha val="65000"/>
                    </a:srgbClr>
                  </a:outerShdw>
                </a:effectLst>
                <a:latin typeface="Times New Roman"/>
                <a:cs typeface="Times New Roman"/>
              </a:rPr>
              <a:t>We are Tigers</a:t>
            </a:r>
            <a:r>
              <a:rPr lang="en-US" sz="6000" b="1" spc="50" dirty="0" smtClean="0">
                <a:ln w="11430"/>
                <a:solidFill>
                  <a:srgbClr val="000000"/>
                </a:solidFill>
                <a:effectLst>
                  <a:outerShdw blurRad="76200" dist="50800" dir="5400000" algn="tl" rotWithShape="0">
                    <a:srgbClr val="000000">
                      <a:alpha val="65000"/>
                    </a:srgbClr>
                  </a:outerShdw>
                </a:effectLst>
                <a:latin typeface="Times New Roman"/>
                <a:cs typeface="Times New Roman"/>
              </a:rPr>
              <a:t>, hear us …</a:t>
            </a:r>
            <a:endParaRPr lang="en-US" sz="6000" b="1" spc="50" dirty="0">
              <a:ln w="11430"/>
              <a:solidFill>
                <a:srgbClr val="000000"/>
              </a:solidFill>
              <a:effectLst>
                <a:outerShdw blurRad="76200" dist="50800" dir="5400000" algn="tl" rotWithShape="0">
                  <a:srgbClr val="000000">
                    <a:alpha val="65000"/>
                  </a:srgbClr>
                </a:outerShdw>
              </a:effectLst>
              <a:latin typeface="Times New Roman"/>
              <a:cs typeface="Times New Roman"/>
            </a:endParaRPr>
          </a:p>
        </p:txBody>
      </p:sp>
      <p:sp>
        <p:nvSpPr>
          <p:cNvPr id="5" name="Content Placeholder 4"/>
          <p:cNvSpPr>
            <a:spLocks noGrp="1"/>
          </p:cNvSpPr>
          <p:nvPr>
            <p:ph idx="1"/>
          </p:nvPr>
        </p:nvSpPr>
        <p:spPr>
          <a:xfrm>
            <a:off x="457200" y="1417637"/>
            <a:ext cx="8229600" cy="5255711"/>
          </a:xfrm>
          <a:ln>
            <a:noFill/>
          </a:ln>
        </p:spPr>
        <p:txBody>
          <a:bodyPr>
            <a:normAutofit/>
          </a:bodyPr>
          <a:lstStyle/>
          <a:p>
            <a:r>
              <a:rPr lang="en-US" sz="7200" b="1" spc="300" dirty="0" smtClean="0">
                <a:ln w="11430" cmpd="sng">
                  <a:solidFill>
                    <a:srgbClr val="FFFF00"/>
                  </a:solidFill>
                  <a:prstDash val="solid"/>
                  <a:miter lim="800000"/>
                </a:ln>
                <a:effectLst>
                  <a:glow rad="45500">
                    <a:schemeClr val="tx1">
                      <a:alpha val="35000"/>
                    </a:schemeClr>
                  </a:glow>
                </a:effectLst>
                <a:latin typeface="Times New Roman"/>
                <a:cs typeface="Times New Roman"/>
              </a:rPr>
              <a:t>R</a:t>
            </a:r>
            <a:r>
              <a:rPr lang="en-US" sz="4400" i="1" dirty="0" smtClean="0">
                <a:latin typeface="Times New Roman"/>
                <a:cs typeface="Times New Roman"/>
              </a:rPr>
              <a:t>esponsibility</a:t>
            </a:r>
          </a:p>
          <a:p>
            <a:r>
              <a:rPr lang="en-US" sz="7200" b="1" spc="300" dirty="0" smtClean="0">
                <a:ln w="11430" cmpd="sng">
                  <a:solidFill>
                    <a:srgbClr val="FFFF00"/>
                  </a:solidFill>
                  <a:prstDash val="solid"/>
                  <a:miter lim="800000"/>
                </a:ln>
                <a:solidFill>
                  <a:srgbClr val="000000"/>
                </a:solidFill>
                <a:effectLst>
                  <a:glow rad="45500">
                    <a:schemeClr val="tx1">
                      <a:alpha val="35000"/>
                    </a:schemeClr>
                  </a:glow>
                </a:effectLst>
                <a:latin typeface="Times New Roman"/>
                <a:cs typeface="Times New Roman"/>
              </a:rPr>
              <a:t>O</a:t>
            </a:r>
            <a:r>
              <a:rPr lang="en-US" sz="4400" i="1" dirty="0" smtClean="0">
                <a:latin typeface="Times New Roman"/>
                <a:cs typeface="Times New Roman"/>
              </a:rPr>
              <a:t>ptimism</a:t>
            </a:r>
          </a:p>
          <a:p>
            <a:r>
              <a:rPr lang="en-US" sz="7200" b="1" spc="300" dirty="0" smtClean="0">
                <a:ln w="11430" cmpd="sng">
                  <a:solidFill>
                    <a:srgbClr val="FFFF00"/>
                  </a:solidFill>
                  <a:prstDash val="solid"/>
                  <a:miter lim="800000"/>
                </a:ln>
                <a:solidFill>
                  <a:srgbClr val="000000"/>
                </a:solidFill>
                <a:effectLst>
                  <a:glow rad="45500">
                    <a:schemeClr val="tx1">
                      <a:alpha val="35000"/>
                    </a:schemeClr>
                  </a:glow>
                </a:effectLst>
                <a:latin typeface="Times New Roman"/>
                <a:cs typeface="Times New Roman"/>
              </a:rPr>
              <a:t>A</a:t>
            </a:r>
            <a:r>
              <a:rPr lang="en-US" sz="4400" i="1" dirty="0" smtClean="0">
                <a:latin typeface="Times New Roman"/>
                <a:cs typeface="Times New Roman"/>
              </a:rPr>
              <a:t>ccountabilit</a:t>
            </a:r>
            <a:r>
              <a:rPr lang="en-US" sz="4000" i="1" dirty="0" smtClean="0">
                <a:latin typeface="Times New Roman"/>
                <a:cs typeface="Times New Roman"/>
              </a:rPr>
              <a:t>y</a:t>
            </a:r>
          </a:p>
          <a:p>
            <a:r>
              <a:rPr lang="en-US" sz="7200" b="1" spc="300" dirty="0" smtClean="0">
                <a:ln w="11430" cmpd="sng">
                  <a:solidFill>
                    <a:srgbClr val="FFFF00"/>
                  </a:solidFill>
                  <a:prstDash val="solid"/>
                  <a:miter lim="800000"/>
                </a:ln>
                <a:solidFill>
                  <a:srgbClr val="000000"/>
                </a:solidFill>
                <a:effectLst>
                  <a:glow rad="45500">
                    <a:schemeClr val="tx1">
                      <a:alpha val="35000"/>
                    </a:schemeClr>
                  </a:glow>
                </a:effectLst>
                <a:latin typeface="Times New Roman"/>
                <a:cs typeface="Times New Roman"/>
              </a:rPr>
              <a:t>R</a:t>
            </a:r>
            <a:r>
              <a:rPr lang="en-US" sz="4400" i="1" dirty="0" smtClean="0">
                <a:latin typeface="Times New Roman"/>
                <a:cs typeface="Times New Roman"/>
              </a:rPr>
              <a:t>espec</a:t>
            </a:r>
            <a:r>
              <a:rPr lang="en-US" sz="4000" i="1" dirty="0" smtClean="0">
                <a:latin typeface="Times New Roman"/>
                <a:cs typeface="Times New Roman"/>
              </a:rPr>
              <a:t>t</a:t>
            </a:r>
          </a:p>
          <a:p>
            <a:endParaRPr lang="en-US" dirty="0"/>
          </a:p>
        </p:txBody>
      </p:sp>
      <p:pic>
        <p:nvPicPr>
          <p:cNvPr id="6" name="Picture 5" descr="HALLS TIGER.jpg"/>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58030" y="1736101"/>
            <a:ext cx="5611128" cy="43282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80686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Acknowledgement/Reward</a:t>
            </a:r>
            <a:endParaRPr lang="en-US" dirty="0"/>
          </a:p>
        </p:txBody>
      </p:sp>
      <p:sp>
        <p:nvSpPr>
          <p:cNvPr id="3" name="Content Placeholder 2"/>
          <p:cNvSpPr>
            <a:spLocks noGrp="1"/>
          </p:cNvSpPr>
          <p:nvPr>
            <p:ph idx="1"/>
          </p:nvPr>
        </p:nvSpPr>
        <p:spPr/>
        <p:txBody>
          <a:bodyPr/>
          <a:lstStyle/>
          <a:p>
            <a:r>
              <a:rPr lang="en-US" dirty="0" smtClean="0"/>
              <a:t>Verbal Praise will be given when students exhibit </a:t>
            </a:r>
            <a:r>
              <a:rPr lang="en-US" b="1" dirty="0" smtClean="0">
                <a:solidFill>
                  <a:srgbClr val="FFFF00"/>
                </a:solidFill>
              </a:rPr>
              <a:t>ROAR</a:t>
            </a:r>
            <a:r>
              <a:rPr lang="en-US" dirty="0" smtClean="0"/>
              <a:t> behavior!!</a:t>
            </a:r>
          </a:p>
          <a:p>
            <a:r>
              <a:rPr lang="en-US" dirty="0" smtClean="0"/>
              <a:t>Students could also receive a ticket for prizes, celebrations or trips!  Let’s </a:t>
            </a:r>
            <a:r>
              <a:rPr lang="en-US" b="1" dirty="0" smtClean="0">
                <a:solidFill>
                  <a:srgbClr val="FFFF00"/>
                </a:solidFill>
              </a:rPr>
              <a:t>ROAR</a:t>
            </a:r>
            <a:r>
              <a:rPr lang="en-US" b="1" dirty="0" smtClean="0"/>
              <a:t>!!</a:t>
            </a:r>
            <a:endParaRPr lang="en-US" b="1" dirty="0">
              <a:solidFill>
                <a:srgbClr val="FFFF00"/>
              </a:solidFill>
            </a:endParaRPr>
          </a:p>
        </p:txBody>
      </p:sp>
      <p:pic>
        <p:nvPicPr>
          <p:cNvPr id="4" name="Picture 3" descr="Tiger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2369" y="556745"/>
            <a:ext cx="1079499" cy="679450"/>
          </a:xfrm>
          <a:prstGeom prst="rect">
            <a:avLst/>
          </a:prstGeom>
        </p:spPr>
      </p:pic>
      <p:pic>
        <p:nvPicPr>
          <p:cNvPr id="5" name="Picture 4" descr="Tiger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2250" y="556745"/>
            <a:ext cx="1079499" cy="679450"/>
          </a:xfrm>
          <a:prstGeom prst="rect">
            <a:avLst/>
          </a:prstGeom>
        </p:spPr>
      </p:pic>
      <p:pic>
        <p:nvPicPr>
          <p:cNvPr id="6" name="Picture 5" descr="dn.asp.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157404">
            <a:off x="1010716" y="3970652"/>
            <a:ext cx="4204876" cy="2197492"/>
          </a:xfrm>
          <a:prstGeom prst="rect">
            <a:avLst/>
          </a:prstGeom>
        </p:spPr>
      </p:pic>
      <p:pic>
        <p:nvPicPr>
          <p:cNvPr id="7" name="Picture 6" descr="2.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818250">
            <a:off x="4655276" y="4302293"/>
            <a:ext cx="4095750" cy="1982230"/>
          </a:xfrm>
          <a:prstGeom prst="rect">
            <a:avLst/>
          </a:prstGeom>
        </p:spPr>
      </p:pic>
    </p:spTree>
    <p:extLst>
      <p:ext uri="{BB962C8B-B14F-4D97-AF65-F5344CB8AC3E}">
        <p14:creationId xmlns:p14="http://schemas.microsoft.com/office/powerpoint/2010/main" val="1048137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ROAR Matching Game</a:t>
            </a:r>
            <a:endParaRPr lang="en-US" dirty="0"/>
          </a:p>
        </p:txBody>
      </p:sp>
      <p:sp>
        <p:nvSpPr>
          <p:cNvPr id="3" name="Content Placeholder 2"/>
          <p:cNvSpPr>
            <a:spLocks noGrp="1"/>
          </p:cNvSpPr>
          <p:nvPr>
            <p:ph idx="1"/>
          </p:nvPr>
        </p:nvSpPr>
        <p:spPr/>
        <p:txBody>
          <a:bodyPr/>
          <a:lstStyle/>
          <a:p>
            <a:r>
              <a:rPr lang="en-US" dirty="0" smtClean="0"/>
              <a:t>Divide into groups of 3-4 and match the expectations with the area</a:t>
            </a:r>
          </a:p>
          <a:p>
            <a:endParaRPr lang="en-US" dirty="0" smtClean="0"/>
          </a:p>
          <a:p>
            <a:r>
              <a:rPr lang="en-US" dirty="0" smtClean="0"/>
              <a:t>The group that gets the most correct wins!!!</a:t>
            </a:r>
            <a:endParaRPr lang="en-US" dirty="0"/>
          </a:p>
        </p:txBody>
      </p:sp>
      <p:pic>
        <p:nvPicPr>
          <p:cNvPr id="1026" name="Picture 2" descr="mage result for group activity pictu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7822" y="3954162"/>
            <a:ext cx="5988356" cy="2679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1416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b="1" dirty="0" smtClean="0">
                <a:effectLst>
                  <a:glow rad="101600">
                    <a:srgbClr val="D2D200">
                      <a:alpha val="75000"/>
                    </a:srgbClr>
                  </a:glow>
                </a:effectLst>
                <a:latin typeface="Chalkduster"/>
                <a:cs typeface="Chalkduster"/>
              </a:rPr>
              <a:t>ARRIVAL &amp; DEPARTURE </a:t>
            </a:r>
            <a:br>
              <a:rPr lang="en-US" b="1" dirty="0" smtClean="0">
                <a:effectLst>
                  <a:glow rad="101600">
                    <a:srgbClr val="D2D200">
                      <a:alpha val="75000"/>
                    </a:srgbClr>
                  </a:glow>
                </a:effectLst>
                <a:latin typeface="Chalkduster"/>
                <a:cs typeface="Chalkduster"/>
              </a:rPr>
            </a:br>
            <a:r>
              <a:rPr lang="en-US" b="1" dirty="0" smtClean="0">
                <a:effectLst>
                  <a:glow rad="101600">
                    <a:srgbClr val="D2D200">
                      <a:alpha val="75000"/>
                    </a:srgbClr>
                  </a:glow>
                </a:effectLst>
                <a:latin typeface="Chalkduster"/>
                <a:cs typeface="Chalkduster"/>
              </a:rPr>
              <a:t>ROAR</a:t>
            </a:r>
            <a:endParaRPr lang="en-US" b="1" dirty="0">
              <a:effectLst>
                <a:glow rad="101600">
                  <a:srgbClr val="D2D200">
                    <a:alpha val="75000"/>
                  </a:srgbClr>
                </a:glow>
              </a:effectLst>
              <a:latin typeface="Chalkduster"/>
              <a:cs typeface="Chalkduster"/>
            </a:endParaRPr>
          </a:p>
        </p:txBody>
      </p:sp>
      <p:sp>
        <p:nvSpPr>
          <p:cNvPr id="3" name="Content Placeholder 2"/>
          <p:cNvSpPr>
            <a:spLocks noGrp="1"/>
          </p:cNvSpPr>
          <p:nvPr>
            <p:ph idx="1"/>
          </p:nvPr>
        </p:nvSpPr>
        <p:spPr>
          <a:xfrm>
            <a:off x="457200" y="1600200"/>
            <a:ext cx="8229600" cy="4943569"/>
          </a:xfrm>
        </p:spPr>
        <p:txBody>
          <a:bodyPr>
            <a:normAutofit fontScale="92500" lnSpcReduction="10000"/>
          </a:bodyPr>
          <a:lstStyle/>
          <a:p>
            <a:r>
              <a:rPr lang="en-US" dirty="0" smtClean="0">
                <a:latin typeface="Chalkduster"/>
                <a:cs typeface="Chalkduster"/>
              </a:rPr>
              <a:t>Responsibility</a:t>
            </a:r>
          </a:p>
          <a:p>
            <a:pPr lvl="1"/>
            <a:r>
              <a:rPr lang="en-US" sz="2000" dirty="0" smtClean="0">
                <a:latin typeface="Chalkduster"/>
                <a:cs typeface="Chalkduster"/>
              </a:rPr>
              <a:t>Be on time &amp; leave on time</a:t>
            </a:r>
          </a:p>
          <a:p>
            <a:pPr lvl="1"/>
            <a:r>
              <a:rPr lang="en-US" sz="2000" dirty="0" smtClean="0">
                <a:latin typeface="Chalkduster"/>
                <a:cs typeface="Chalkduster"/>
              </a:rPr>
              <a:t>If you arrive before 7:50 go directly to the gym</a:t>
            </a:r>
          </a:p>
          <a:p>
            <a:pPr lvl="1"/>
            <a:r>
              <a:rPr lang="en-US" sz="2000" dirty="0" smtClean="0">
                <a:latin typeface="Chalkduster"/>
                <a:cs typeface="Chalkduster"/>
              </a:rPr>
              <a:t>Wear appropriate dress code</a:t>
            </a:r>
          </a:p>
          <a:p>
            <a:pPr marL="400050"/>
            <a:r>
              <a:rPr lang="en-US" dirty="0" smtClean="0">
                <a:latin typeface="Chalkduster"/>
                <a:cs typeface="Chalkduster"/>
              </a:rPr>
              <a:t>Optimism</a:t>
            </a:r>
          </a:p>
          <a:p>
            <a:pPr marL="800100" lvl="1"/>
            <a:r>
              <a:rPr lang="en-US" sz="2000" dirty="0" smtClean="0">
                <a:latin typeface="Chalkduster"/>
                <a:cs typeface="Chalkduster"/>
              </a:rPr>
              <a:t>Come to school with a positive attitude ready to learn</a:t>
            </a:r>
          </a:p>
          <a:p>
            <a:pPr marL="457200"/>
            <a:r>
              <a:rPr lang="en-US" dirty="0" smtClean="0">
                <a:latin typeface="Chalkduster"/>
                <a:cs typeface="Chalkduster"/>
              </a:rPr>
              <a:t>Accountability</a:t>
            </a:r>
          </a:p>
          <a:p>
            <a:pPr marL="857250" lvl="1"/>
            <a:r>
              <a:rPr lang="en-US" sz="2000" dirty="0" smtClean="0">
                <a:latin typeface="Chalkduster"/>
                <a:cs typeface="Chalkduster"/>
              </a:rPr>
              <a:t>Be prepared with materials for class</a:t>
            </a:r>
          </a:p>
          <a:p>
            <a:pPr marL="857250" lvl="1"/>
            <a:r>
              <a:rPr lang="en-US" sz="2000" dirty="0" smtClean="0">
                <a:latin typeface="Chalkduster"/>
                <a:cs typeface="Chalkduster"/>
              </a:rPr>
              <a:t>Use language appropriate for school</a:t>
            </a:r>
            <a:endParaRPr lang="en-US" sz="2000" dirty="0">
              <a:latin typeface="Chalkduster"/>
              <a:cs typeface="Chalkduster"/>
            </a:endParaRPr>
          </a:p>
          <a:p>
            <a:pPr marL="514350"/>
            <a:r>
              <a:rPr lang="en-US" dirty="0" smtClean="0">
                <a:latin typeface="Chalkduster"/>
                <a:cs typeface="Chalkduster"/>
              </a:rPr>
              <a:t>Respect</a:t>
            </a:r>
          </a:p>
          <a:p>
            <a:pPr marL="914400" lvl="1"/>
            <a:r>
              <a:rPr lang="en-US" sz="2000" dirty="0" smtClean="0">
                <a:latin typeface="Chalkduster"/>
                <a:cs typeface="Chalkduster"/>
              </a:rPr>
              <a:t>Followed posted safety measures </a:t>
            </a:r>
          </a:p>
          <a:p>
            <a:pPr marL="914400" lvl="1"/>
            <a:r>
              <a:rPr lang="en-US" sz="2000" dirty="0" smtClean="0">
                <a:latin typeface="Chalkduster"/>
                <a:cs typeface="Chalkduster"/>
              </a:rPr>
              <a:t>ex. Speed Limit &amp; One Way Signs</a:t>
            </a:r>
          </a:p>
        </p:txBody>
      </p:sp>
      <p:pic>
        <p:nvPicPr>
          <p:cNvPr id="6" name="Picture 5" descr="HALLS TIGER.jp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75692" y="4936983"/>
            <a:ext cx="2768308" cy="17493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7370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6000" b="1" dirty="0" smtClean="0">
                <a:effectLst>
                  <a:glow rad="101600">
                    <a:srgbClr val="D2D200">
                      <a:alpha val="75000"/>
                    </a:srgbClr>
                  </a:glow>
                </a:effectLst>
                <a:latin typeface="Chalkduster"/>
                <a:cs typeface="Chalkduster"/>
              </a:rPr>
              <a:t>CAFETERIA ROAR</a:t>
            </a:r>
            <a:endParaRPr lang="en-US" sz="6000" b="1" dirty="0">
              <a:effectLst>
                <a:glow rad="101600">
                  <a:srgbClr val="D2D200">
                    <a:alpha val="75000"/>
                  </a:srgbClr>
                </a:glow>
              </a:effectLst>
              <a:latin typeface="Chalkduster"/>
              <a:cs typeface="Chalkduster"/>
            </a:endParaRPr>
          </a:p>
        </p:txBody>
      </p:sp>
      <p:sp>
        <p:nvSpPr>
          <p:cNvPr id="3" name="Content Placeholder 2"/>
          <p:cNvSpPr>
            <a:spLocks noGrp="1"/>
          </p:cNvSpPr>
          <p:nvPr>
            <p:ph idx="1"/>
          </p:nvPr>
        </p:nvSpPr>
        <p:spPr>
          <a:xfrm>
            <a:off x="457200" y="1600200"/>
            <a:ext cx="8229600" cy="5086107"/>
          </a:xfrm>
        </p:spPr>
        <p:txBody>
          <a:bodyPr/>
          <a:lstStyle/>
          <a:p>
            <a:r>
              <a:rPr lang="en-US" dirty="0" smtClean="0">
                <a:latin typeface="Chalkduster"/>
                <a:cs typeface="Chalkduster"/>
              </a:rPr>
              <a:t>Responsibility</a:t>
            </a:r>
          </a:p>
          <a:p>
            <a:pPr lvl="1"/>
            <a:r>
              <a:rPr lang="en-US" sz="1600" dirty="0" smtClean="0">
                <a:latin typeface="Chalkduster"/>
                <a:cs typeface="Chalkduster"/>
              </a:rPr>
              <a:t>After getting lunch or breakfast choose a seat and stay there</a:t>
            </a:r>
          </a:p>
          <a:p>
            <a:pPr lvl="1"/>
            <a:r>
              <a:rPr lang="en-US" sz="1600" dirty="0" smtClean="0">
                <a:latin typeface="Chalkduster"/>
                <a:cs typeface="Chalkduster"/>
              </a:rPr>
              <a:t>Dump tray and put all trash in the garbage can</a:t>
            </a:r>
          </a:p>
          <a:p>
            <a:pPr marL="400050"/>
            <a:r>
              <a:rPr lang="en-US" dirty="0" smtClean="0">
                <a:latin typeface="Chalkduster"/>
                <a:cs typeface="Chalkduster"/>
              </a:rPr>
              <a:t>Optimism</a:t>
            </a:r>
          </a:p>
          <a:p>
            <a:pPr marL="800100" lvl="1"/>
            <a:r>
              <a:rPr lang="en-US" sz="1600" dirty="0" smtClean="0">
                <a:latin typeface="Chalkduster"/>
                <a:cs typeface="Chalkduster"/>
              </a:rPr>
              <a:t>Do the right thing without being asked</a:t>
            </a:r>
          </a:p>
          <a:p>
            <a:pPr marL="457200"/>
            <a:r>
              <a:rPr lang="en-US" dirty="0" smtClean="0">
                <a:latin typeface="Chalkduster"/>
                <a:cs typeface="Chalkduster"/>
              </a:rPr>
              <a:t>Accountability</a:t>
            </a:r>
          </a:p>
          <a:p>
            <a:pPr marL="857250" lvl="1"/>
            <a:r>
              <a:rPr lang="en-US" sz="1600" dirty="0" smtClean="0">
                <a:latin typeface="Chalkduster"/>
                <a:cs typeface="Chalkduster"/>
              </a:rPr>
              <a:t>Maintain an acceptable volume</a:t>
            </a:r>
          </a:p>
          <a:p>
            <a:pPr marL="857250" lvl="1"/>
            <a:r>
              <a:rPr lang="en-US" sz="1600" dirty="0" smtClean="0">
                <a:latin typeface="Chalkduster"/>
                <a:cs typeface="Chalkduster"/>
              </a:rPr>
              <a:t>Use language appropriate for school</a:t>
            </a:r>
          </a:p>
          <a:p>
            <a:pPr marL="514350"/>
            <a:r>
              <a:rPr lang="en-US" dirty="0" smtClean="0">
                <a:latin typeface="Chalkduster"/>
                <a:cs typeface="Chalkduster"/>
              </a:rPr>
              <a:t>Respect</a:t>
            </a:r>
          </a:p>
          <a:p>
            <a:pPr marL="914400" lvl="1"/>
            <a:r>
              <a:rPr lang="en-US" sz="1600" dirty="0" smtClean="0">
                <a:latin typeface="Chalkduster"/>
                <a:cs typeface="Chalkduster"/>
              </a:rPr>
              <a:t>Wait your turn</a:t>
            </a:r>
          </a:p>
          <a:p>
            <a:pPr marL="914400" lvl="1"/>
            <a:r>
              <a:rPr lang="en-US" sz="1600" dirty="0" smtClean="0">
                <a:latin typeface="Chalkduster"/>
                <a:cs typeface="Chalkduster"/>
              </a:rPr>
              <a:t>Be courteous to others (including cafeteria workers)</a:t>
            </a:r>
          </a:p>
          <a:p>
            <a:pPr marL="914400" lvl="1"/>
            <a:r>
              <a:rPr lang="en-US" sz="1600" dirty="0" smtClean="0">
                <a:latin typeface="Chalkduster"/>
                <a:cs typeface="Chalkduster"/>
              </a:rPr>
              <a:t>Have school ID ready</a:t>
            </a:r>
          </a:p>
          <a:p>
            <a:pPr marL="914400" lvl="1"/>
            <a:r>
              <a:rPr lang="en-US" sz="1600" dirty="0" smtClean="0">
                <a:latin typeface="Chalkduster"/>
                <a:cs typeface="Chalkduster"/>
              </a:rPr>
              <a:t>Be quiet if someone is announcing on the microphone</a:t>
            </a:r>
          </a:p>
          <a:p>
            <a:pPr marL="914400" lvl="1"/>
            <a:endParaRPr lang="en-US" sz="1600" dirty="0">
              <a:latin typeface="Times New Roman"/>
              <a:cs typeface="Times New Roman"/>
            </a:endParaRPr>
          </a:p>
        </p:txBody>
      </p:sp>
      <p:pic>
        <p:nvPicPr>
          <p:cNvPr id="6" name="Picture 5" descr="HALLS TIGER.jp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844385" y="3485688"/>
            <a:ext cx="3299615" cy="2073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5775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b="1" dirty="0" smtClean="0">
                <a:effectLst>
                  <a:glow rad="101600">
                    <a:srgbClr val="D2D200">
                      <a:alpha val="75000"/>
                    </a:srgbClr>
                  </a:glow>
                  <a:innerShdw blurRad="63500" dist="50800" dir="13500000">
                    <a:prstClr val="black">
                      <a:alpha val="50000"/>
                    </a:prstClr>
                  </a:innerShdw>
                </a:effectLst>
                <a:latin typeface="Chalkduster"/>
                <a:cs typeface="Chalkduster"/>
              </a:rPr>
              <a:t>GYM ROAR FOR FORMAL EVENTS</a:t>
            </a:r>
            <a:endParaRPr lang="en-US" sz="4000" b="1" dirty="0">
              <a:effectLst>
                <a:glow rad="101600">
                  <a:srgbClr val="D2D200">
                    <a:alpha val="75000"/>
                  </a:srgbClr>
                </a:glow>
                <a:innerShdw blurRad="63500" dist="50800" dir="13500000">
                  <a:prstClr val="black">
                    <a:alpha val="50000"/>
                  </a:prstClr>
                </a:innerShdw>
              </a:effectLst>
              <a:latin typeface="Chalkduster"/>
              <a:cs typeface="Chalkduster"/>
            </a:endParaRPr>
          </a:p>
        </p:txBody>
      </p:sp>
      <p:sp>
        <p:nvSpPr>
          <p:cNvPr id="6" name="Content Placeholder 5"/>
          <p:cNvSpPr>
            <a:spLocks noGrp="1"/>
          </p:cNvSpPr>
          <p:nvPr>
            <p:ph idx="1"/>
          </p:nvPr>
        </p:nvSpPr>
        <p:spPr>
          <a:xfrm>
            <a:off x="457200" y="1417638"/>
            <a:ext cx="8229600" cy="5333459"/>
          </a:xfrm>
        </p:spPr>
        <p:txBody>
          <a:bodyPr>
            <a:normAutofit/>
          </a:bodyPr>
          <a:lstStyle/>
          <a:p>
            <a:r>
              <a:rPr lang="en-US" sz="2800" b="1" dirty="0" smtClean="0">
                <a:latin typeface="Chalkduster"/>
                <a:cs typeface="Chalkduster"/>
              </a:rPr>
              <a:t>Responsibility</a:t>
            </a:r>
          </a:p>
          <a:p>
            <a:pPr lvl="1"/>
            <a:r>
              <a:rPr lang="en-US" sz="1600" dirty="0" smtClean="0">
                <a:latin typeface="Chalkduster"/>
                <a:cs typeface="Chalkduster"/>
              </a:rPr>
              <a:t>Stay in the designated area until released</a:t>
            </a:r>
          </a:p>
          <a:p>
            <a:pPr lvl="1"/>
            <a:r>
              <a:rPr lang="en-US" sz="1600" dirty="0" smtClean="0">
                <a:latin typeface="Chalkduster"/>
                <a:cs typeface="Chalkduster"/>
              </a:rPr>
              <a:t>Stay off the gym floor during the event</a:t>
            </a:r>
          </a:p>
          <a:p>
            <a:pPr lvl="1"/>
            <a:r>
              <a:rPr lang="en-US" sz="1600" dirty="0" smtClean="0">
                <a:latin typeface="Chalkduster"/>
                <a:cs typeface="Chalkduster"/>
              </a:rPr>
              <a:t>Follow posted rules</a:t>
            </a:r>
          </a:p>
          <a:p>
            <a:pPr lvl="1"/>
            <a:r>
              <a:rPr lang="en-US" sz="1600" dirty="0" smtClean="0">
                <a:latin typeface="Chalkduster"/>
                <a:cs typeface="Chalkduster"/>
              </a:rPr>
              <a:t>Keep your area clean</a:t>
            </a:r>
          </a:p>
          <a:p>
            <a:pPr lvl="1"/>
            <a:r>
              <a:rPr lang="en-US" sz="1600" dirty="0" smtClean="0">
                <a:latin typeface="Chalkduster"/>
                <a:cs typeface="Chalkduster"/>
              </a:rPr>
              <a:t>Everyone must know the alma mater</a:t>
            </a:r>
            <a:r>
              <a:rPr lang="en-US" sz="1400" dirty="0" smtClean="0">
                <a:latin typeface="Chalkduster"/>
                <a:cs typeface="Chalkduster"/>
              </a:rPr>
              <a:t> </a:t>
            </a:r>
          </a:p>
          <a:p>
            <a:pPr indent="-285750"/>
            <a:r>
              <a:rPr lang="en-US" sz="2800" b="1" dirty="0" smtClean="0">
                <a:latin typeface="Chalkduster"/>
                <a:cs typeface="Chalkduster"/>
              </a:rPr>
              <a:t>Optimism</a:t>
            </a:r>
          </a:p>
          <a:p>
            <a:pPr lvl="1"/>
            <a:r>
              <a:rPr lang="en-US" sz="1600" dirty="0" smtClean="0">
                <a:latin typeface="Chalkduster"/>
                <a:cs typeface="Chalkduster"/>
              </a:rPr>
              <a:t>Represent your grade level and school in a positive manner</a:t>
            </a:r>
          </a:p>
          <a:p>
            <a:pPr lvl="1"/>
            <a:r>
              <a:rPr lang="en-US" sz="1600" dirty="0" smtClean="0">
                <a:latin typeface="Chalkduster"/>
                <a:cs typeface="Chalkduster"/>
              </a:rPr>
              <a:t>Show school spirit!</a:t>
            </a:r>
          </a:p>
          <a:p>
            <a:pPr indent="-285750"/>
            <a:r>
              <a:rPr lang="en-US" sz="2800" b="1" dirty="0" smtClean="0">
                <a:latin typeface="Chalkduster"/>
                <a:cs typeface="Chalkduster"/>
              </a:rPr>
              <a:t>Accountability</a:t>
            </a:r>
          </a:p>
          <a:p>
            <a:pPr lvl="1"/>
            <a:r>
              <a:rPr lang="en-US" sz="1600" dirty="0" smtClean="0">
                <a:latin typeface="Chalkduster"/>
                <a:cs typeface="Chalkduster"/>
              </a:rPr>
              <a:t>Sit in your designated area and maintain an acceptable volume</a:t>
            </a:r>
          </a:p>
          <a:p>
            <a:pPr marL="400050"/>
            <a:r>
              <a:rPr lang="en-US" sz="2800" b="1" dirty="0" smtClean="0">
                <a:latin typeface="Chalkduster"/>
                <a:cs typeface="Chalkduster"/>
              </a:rPr>
              <a:t>Respect</a:t>
            </a:r>
          </a:p>
          <a:p>
            <a:pPr marL="800100" lvl="1"/>
            <a:r>
              <a:rPr lang="en-US" sz="1600" dirty="0" smtClean="0">
                <a:latin typeface="Chalkduster"/>
                <a:cs typeface="Chalkduster"/>
              </a:rPr>
              <a:t>Give full attention to the presenter or speaker</a:t>
            </a:r>
          </a:p>
          <a:p>
            <a:pPr marL="800100" lvl="1"/>
            <a:r>
              <a:rPr lang="en-US" sz="1600" dirty="0" smtClean="0">
                <a:latin typeface="Chalkduster"/>
                <a:cs typeface="Chalkduster"/>
              </a:rPr>
              <a:t>Be considerate of others</a:t>
            </a:r>
          </a:p>
          <a:p>
            <a:pPr marL="800100" lvl="1"/>
            <a:endParaRPr lang="en-US" sz="1400" dirty="0">
              <a:latin typeface="Times New Roman"/>
              <a:cs typeface="Times New Roman"/>
            </a:endParaRPr>
          </a:p>
        </p:txBody>
      </p:sp>
      <p:pic>
        <p:nvPicPr>
          <p:cNvPr id="8" name="Picture 7" descr="HALLS TIGER.jp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660784" y="5001771"/>
            <a:ext cx="2643580" cy="1749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6881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5400" b="1" dirty="0" smtClean="0">
                <a:effectLst>
                  <a:glow rad="101600">
                    <a:srgbClr val="D2D200">
                      <a:alpha val="75000"/>
                    </a:srgbClr>
                  </a:glow>
                </a:effectLst>
                <a:latin typeface="Chalkduster"/>
                <a:cs typeface="Chalkduster"/>
              </a:rPr>
              <a:t>CLASSROOM ROAR</a:t>
            </a:r>
            <a:endParaRPr lang="en-US" sz="5400" b="1" dirty="0">
              <a:effectLst>
                <a:glow rad="101600">
                  <a:srgbClr val="D2D200">
                    <a:alpha val="75000"/>
                  </a:srgbClr>
                </a:glow>
              </a:effectLst>
              <a:latin typeface="Chalkduster"/>
              <a:cs typeface="Chalkduster"/>
            </a:endParaRPr>
          </a:p>
        </p:txBody>
      </p:sp>
      <p:sp>
        <p:nvSpPr>
          <p:cNvPr id="3" name="Content Placeholder 2"/>
          <p:cNvSpPr>
            <a:spLocks noGrp="1"/>
          </p:cNvSpPr>
          <p:nvPr>
            <p:ph idx="1"/>
          </p:nvPr>
        </p:nvSpPr>
        <p:spPr>
          <a:xfrm>
            <a:off x="457200" y="1600200"/>
            <a:ext cx="8229600" cy="5112023"/>
          </a:xfrm>
        </p:spPr>
        <p:txBody>
          <a:bodyPr>
            <a:normAutofit lnSpcReduction="10000"/>
          </a:bodyPr>
          <a:lstStyle/>
          <a:p>
            <a:r>
              <a:rPr lang="en-US" sz="2800" dirty="0" smtClean="0">
                <a:latin typeface="Chalkduster"/>
                <a:cs typeface="Chalkduster"/>
              </a:rPr>
              <a:t>Responsibility</a:t>
            </a:r>
          </a:p>
          <a:p>
            <a:pPr lvl="1"/>
            <a:r>
              <a:rPr lang="en-US" sz="1400" dirty="0" smtClean="0">
                <a:latin typeface="Chalkduster"/>
                <a:cs typeface="Chalkduster"/>
              </a:rPr>
              <a:t>Be on time</a:t>
            </a:r>
          </a:p>
          <a:p>
            <a:pPr lvl="1"/>
            <a:r>
              <a:rPr lang="en-US" sz="1400" dirty="0" smtClean="0">
                <a:latin typeface="Chalkduster"/>
                <a:cs typeface="Chalkduster"/>
              </a:rPr>
              <a:t>Be prepared</a:t>
            </a:r>
          </a:p>
          <a:p>
            <a:pPr lvl="1"/>
            <a:r>
              <a:rPr lang="en-US" sz="1400" dirty="0" err="1" smtClean="0">
                <a:latin typeface="Chalkduster"/>
                <a:cs typeface="Chalkduster"/>
              </a:rPr>
              <a:t>BrBe</a:t>
            </a:r>
            <a:r>
              <a:rPr lang="en-US" sz="1400" dirty="0" smtClean="0">
                <a:latin typeface="Chalkduster"/>
                <a:cs typeface="Chalkduster"/>
              </a:rPr>
              <a:t> responsible for your own assignments</a:t>
            </a:r>
          </a:p>
          <a:p>
            <a:pPr lvl="1"/>
            <a:r>
              <a:rPr lang="en-US" sz="1400" dirty="0" smtClean="0">
                <a:latin typeface="Chalkduster"/>
                <a:cs typeface="Chalkduster"/>
              </a:rPr>
              <a:t>Follow posted classroom procedures</a:t>
            </a:r>
          </a:p>
          <a:p>
            <a:pPr marL="400050"/>
            <a:r>
              <a:rPr lang="en-US" sz="2800" dirty="0" smtClean="0">
                <a:latin typeface="Chalkduster"/>
                <a:cs typeface="Chalkduster"/>
              </a:rPr>
              <a:t>Optimism</a:t>
            </a:r>
          </a:p>
          <a:p>
            <a:pPr marL="800100" lvl="1"/>
            <a:r>
              <a:rPr lang="en-US" sz="1400" dirty="0" smtClean="0">
                <a:latin typeface="Chalkduster"/>
                <a:cs typeface="Chalkduster"/>
              </a:rPr>
              <a:t>Always give your best effort</a:t>
            </a:r>
          </a:p>
          <a:p>
            <a:pPr marL="800100" lvl="1"/>
            <a:r>
              <a:rPr lang="en-US" sz="1400" dirty="0" smtClean="0">
                <a:latin typeface="Chalkduster"/>
                <a:cs typeface="Chalkduster"/>
              </a:rPr>
              <a:t>Be encouraging to others</a:t>
            </a:r>
          </a:p>
          <a:p>
            <a:pPr marL="800100" lvl="1"/>
            <a:r>
              <a:rPr lang="en-US" sz="1400" dirty="0" smtClean="0">
                <a:latin typeface="Chalkduster"/>
                <a:cs typeface="Chalkduster"/>
              </a:rPr>
              <a:t>Be an active participant</a:t>
            </a:r>
          </a:p>
          <a:p>
            <a:pPr marL="457200"/>
            <a:r>
              <a:rPr lang="en-US" sz="2800" dirty="0" smtClean="0">
                <a:latin typeface="Chalkduster"/>
                <a:cs typeface="Chalkduster"/>
              </a:rPr>
              <a:t>Accountability</a:t>
            </a:r>
          </a:p>
          <a:p>
            <a:pPr marL="857250" lvl="1"/>
            <a:r>
              <a:rPr lang="en-US" sz="1400" dirty="0" smtClean="0">
                <a:latin typeface="Chalkduster"/>
                <a:cs typeface="Chalkduster"/>
              </a:rPr>
              <a:t>Produce quality work</a:t>
            </a:r>
          </a:p>
          <a:p>
            <a:pPr marL="857250" lvl="1"/>
            <a:r>
              <a:rPr lang="en-US" sz="1400" dirty="0" smtClean="0">
                <a:latin typeface="Chalkduster"/>
                <a:cs typeface="Chalkduster"/>
              </a:rPr>
              <a:t>Turn in all assignments in a timely manner</a:t>
            </a:r>
          </a:p>
          <a:p>
            <a:pPr marL="857250" lvl="1"/>
            <a:r>
              <a:rPr lang="en-US" sz="1400" dirty="0" smtClean="0">
                <a:latin typeface="Chalkduster"/>
                <a:cs typeface="Chalkduster"/>
              </a:rPr>
              <a:t>Ask for help when you need it.</a:t>
            </a:r>
          </a:p>
          <a:p>
            <a:pPr marL="457200" indent="-285750"/>
            <a:r>
              <a:rPr lang="en-US" sz="2800" dirty="0" smtClean="0">
                <a:latin typeface="Chalkduster"/>
                <a:cs typeface="Chalkduster"/>
              </a:rPr>
              <a:t>Respect</a:t>
            </a:r>
          </a:p>
          <a:p>
            <a:pPr marL="857250" lvl="1"/>
            <a:r>
              <a:rPr lang="en-US" sz="1400" dirty="0" smtClean="0">
                <a:latin typeface="Chalkduster"/>
                <a:cs typeface="Chalkduster"/>
              </a:rPr>
              <a:t>Treat others and their property with respect</a:t>
            </a:r>
          </a:p>
          <a:p>
            <a:pPr marL="857250" lvl="1"/>
            <a:r>
              <a:rPr lang="en-US" sz="1400" dirty="0" smtClean="0">
                <a:latin typeface="Chalkduster"/>
                <a:cs typeface="Chalkduster"/>
              </a:rPr>
              <a:t>Give attention to the teacher</a:t>
            </a:r>
          </a:p>
          <a:p>
            <a:pPr marL="857250" lvl="1"/>
            <a:r>
              <a:rPr lang="en-US" sz="1400" dirty="0" smtClean="0">
                <a:latin typeface="Chalkduster"/>
                <a:cs typeface="Chalkduster"/>
              </a:rPr>
              <a:t>Use kind words and actions to other students/staff</a:t>
            </a:r>
          </a:p>
          <a:p>
            <a:pPr marL="800100" lvl="1"/>
            <a:endParaRPr lang="en-US" sz="1600" dirty="0">
              <a:latin typeface="Times New Roman"/>
              <a:cs typeface="Times New Roman"/>
            </a:endParaRPr>
          </a:p>
        </p:txBody>
      </p:sp>
      <p:pic>
        <p:nvPicPr>
          <p:cNvPr id="5" name="Picture 4" descr="HALLS TIGER.jp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116518" y="4548243"/>
            <a:ext cx="3148565" cy="216397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479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5400" b="1" dirty="0" smtClean="0">
                <a:effectLst>
                  <a:glow rad="101600">
                    <a:srgbClr val="D2D200">
                      <a:alpha val="75000"/>
                    </a:srgbClr>
                  </a:glow>
                </a:effectLst>
                <a:latin typeface="Chalkduster"/>
                <a:cs typeface="Chalkduster"/>
              </a:rPr>
              <a:t>RESTROOM ROAR</a:t>
            </a:r>
            <a:endParaRPr lang="en-US" sz="5400" b="1" dirty="0">
              <a:effectLst>
                <a:glow rad="101600">
                  <a:srgbClr val="D2D200">
                    <a:alpha val="75000"/>
                  </a:srgbClr>
                </a:glow>
              </a:effectLst>
              <a:latin typeface="Chalkduster"/>
              <a:cs typeface="Chalkduster"/>
            </a:endParaRPr>
          </a:p>
        </p:txBody>
      </p:sp>
      <p:sp>
        <p:nvSpPr>
          <p:cNvPr id="3" name="Content Placeholder 2"/>
          <p:cNvSpPr>
            <a:spLocks noGrp="1"/>
          </p:cNvSpPr>
          <p:nvPr>
            <p:ph idx="1"/>
          </p:nvPr>
        </p:nvSpPr>
        <p:spPr>
          <a:xfrm>
            <a:off x="457200" y="1600200"/>
            <a:ext cx="8229600" cy="5008359"/>
          </a:xfrm>
        </p:spPr>
        <p:txBody>
          <a:bodyPr/>
          <a:lstStyle/>
          <a:p>
            <a:r>
              <a:rPr lang="en-US" dirty="0" smtClean="0">
                <a:latin typeface="Chalkduster"/>
                <a:cs typeface="Chalkduster"/>
              </a:rPr>
              <a:t>Responsibility</a:t>
            </a:r>
          </a:p>
          <a:p>
            <a:pPr lvl="1"/>
            <a:r>
              <a:rPr lang="en-US" sz="1800" dirty="0" smtClean="0">
                <a:latin typeface="Chalkduster"/>
                <a:cs typeface="Chalkduster"/>
              </a:rPr>
              <a:t>Go, flush, wash, leave</a:t>
            </a:r>
          </a:p>
          <a:p>
            <a:pPr lvl="1"/>
            <a:r>
              <a:rPr lang="en-US" sz="1800" dirty="0" smtClean="0">
                <a:latin typeface="Chalkduster"/>
                <a:cs typeface="Chalkduster"/>
              </a:rPr>
              <a:t>Return to class promptly</a:t>
            </a:r>
          </a:p>
          <a:p>
            <a:pPr lvl="1"/>
            <a:r>
              <a:rPr lang="en-US" sz="1800" dirty="0" smtClean="0">
                <a:latin typeface="Chalkduster"/>
                <a:cs typeface="Chalkduster"/>
              </a:rPr>
              <a:t>If the restroom needs attention, contact the teacher</a:t>
            </a:r>
          </a:p>
          <a:p>
            <a:pPr marL="400050"/>
            <a:r>
              <a:rPr lang="en-US" dirty="0" smtClean="0">
                <a:latin typeface="Chalkduster"/>
                <a:cs typeface="Chalkduster"/>
              </a:rPr>
              <a:t>Optimism</a:t>
            </a:r>
          </a:p>
          <a:p>
            <a:pPr marL="800100" lvl="1"/>
            <a:r>
              <a:rPr lang="en-US" sz="1800" dirty="0" smtClean="0">
                <a:latin typeface="Chalkduster"/>
                <a:cs typeface="Chalkduster"/>
              </a:rPr>
              <a:t>Report vandalism and misbehavior promptly</a:t>
            </a:r>
          </a:p>
          <a:p>
            <a:pPr marL="400050" indent="-285750"/>
            <a:r>
              <a:rPr lang="en-US" dirty="0" smtClean="0">
                <a:latin typeface="Chalkduster"/>
                <a:cs typeface="Chalkduster"/>
              </a:rPr>
              <a:t>Accountability</a:t>
            </a:r>
          </a:p>
          <a:p>
            <a:pPr marL="800100" lvl="1"/>
            <a:r>
              <a:rPr lang="en-US" sz="1800" dirty="0" smtClean="0">
                <a:latin typeface="Chalkduster"/>
                <a:cs typeface="Chalkduster"/>
              </a:rPr>
              <a:t>Keep the restroom clean</a:t>
            </a:r>
            <a:endParaRPr lang="en-US" sz="1800" dirty="0">
              <a:latin typeface="Chalkduster"/>
              <a:cs typeface="Chalkduster"/>
            </a:endParaRPr>
          </a:p>
          <a:p>
            <a:pPr marL="800100" lvl="1"/>
            <a:r>
              <a:rPr lang="en-US" sz="1800" dirty="0" smtClean="0">
                <a:latin typeface="Chalkduster"/>
                <a:cs typeface="Chalkduster"/>
              </a:rPr>
              <a:t>Go to the nearest restroom</a:t>
            </a:r>
          </a:p>
          <a:p>
            <a:pPr marL="400050" indent="-285750"/>
            <a:r>
              <a:rPr lang="en-US" dirty="0" smtClean="0">
                <a:latin typeface="Chalkduster"/>
                <a:cs typeface="Chalkduster"/>
              </a:rPr>
              <a:t>Respect</a:t>
            </a:r>
          </a:p>
          <a:p>
            <a:pPr marL="800100" lvl="1"/>
            <a:r>
              <a:rPr lang="en-US" sz="1800" dirty="0" smtClean="0">
                <a:latin typeface="Chalkduster"/>
                <a:cs typeface="Chalkduster"/>
              </a:rPr>
              <a:t>Give others privacy and personal space</a:t>
            </a:r>
          </a:p>
          <a:p>
            <a:pPr marL="800100" lvl="1"/>
            <a:r>
              <a:rPr lang="en-US" sz="1800" dirty="0" smtClean="0">
                <a:latin typeface="Chalkduster"/>
                <a:cs typeface="Chalkduster"/>
              </a:rPr>
              <a:t>Be respectful of others’ time and needs</a:t>
            </a:r>
          </a:p>
        </p:txBody>
      </p:sp>
      <p:pic>
        <p:nvPicPr>
          <p:cNvPr id="5" name="Picture 4" descr="HALLS TIGER.jp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272023" y="4600076"/>
            <a:ext cx="3001565" cy="20084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0420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6000" b="1" dirty="0" smtClean="0">
                <a:effectLst>
                  <a:glow rad="101600">
                    <a:srgbClr val="D2D200">
                      <a:alpha val="75000"/>
                    </a:srgbClr>
                  </a:glow>
                </a:effectLst>
                <a:latin typeface="Chalkduster"/>
                <a:cs typeface="Chalkduster"/>
              </a:rPr>
              <a:t>HALLWAY ROAR</a:t>
            </a:r>
            <a:endParaRPr lang="en-US" sz="6000" b="1" dirty="0">
              <a:effectLst>
                <a:glow rad="101600">
                  <a:srgbClr val="D2D200">
                    <a:alpha val="75000"/>
                  </a:srgbClr>
                </a:glow>
              </a:effectLst>
              <a:latin typeface="Chalkduster"/>
              <a:cs typeface="Chalkduster"/>
            </a:endParaRPr>
          </a:p>
        </p:txBody>
      </p:sp>
      <p:sp>
        <p:nvSpPr>
          <p:cNvPr id="3" name="Content Placeholder 2"/>
          <p:cNvSpPr>
            <a:spLocks noGrp="1"/>
          </p:cNvSpPr>
          <p:nvPr>
            <p:ph idx="1"/>
          </p:nvPr>
        </p:nvSpPr>
        <p:spPr>
          <a:xfrm>
            <a:off x="457200" y="1600200"/>
            <a:ext cx="8229600" cy="5137939"/>
          </a:xfrm>
        </p:spPr>
        <p:txBody>
          <a:bodyPr>
            <a:normAutofit lnSpcReduction="10000"/>
          </a:bodyPr>
          <a:lstStyle/>
          <a:p>
            <a:r>
              <a:rPr lang="en-US" dirty="0" smtClean="0">
                <a:latin typeface="Chalkduster"/>
                <a:cs typeface="Chalkduster"/>
              </a:rPr>
              <a:t>Responsibility</a:t>
            </a:r>
          </a:p>
          <a:p>
            <a:pPr lvl="1"/>
            <a:r>
              <a:rPr lang="en-US" sz="1800" dirty="0" smtClean="0">
                <a:latin typeface="Chalkduster"/>
                <a:cs typeface="Chalkduster"/>
              </a:rPr>
              <a:t>Walk in an orderly fashion</a:t>
            </a:r>
          </a:p>
          <a:p>
            <a:pPr lvl="1"/>
            <a:r>
              <a:rPr lang="en-US" sz="1800" dirty="0" smtClean="0">
                <a:latin typeface="Chalkduster"/>
                <a:cs typeface="Chalkduster"/>
              </a:rPr>
              <a:t>Maintain an inside voice and use language appropriate for school</a:t>
            </a:r>
          </a:p>
          <a:p>
            <a:pPr lvl="1"/>
            <a:r>
              <a:rPr lang="en-US" sz="1800" dirty="0" smtClean="0">
                <a:latin typeface="Chalkduster"/>
                <a:cs typeface="Chalkduster"/>
              </a:rPr>
              <a:t>Report an inappropriate behavior</a:t>
            </a:r>
          </a:p>
          <a:p>
            <a:pPr marL="400050"/>
            <a:r>
              <a:rPr lang="en-US" dirty="0" smtClean="0">
                <a:latin typeface="Chalkduster"/>
                <a:cs typeface="Chalkduster"/>
              </a:rPr>
              <a:t>Optimism</a:t>
            </a:r>
          </a:p>
          <a:p>
            <a:pPr marL="800100" lvl="1"/>
            <a:r>
              <a:rPr lang="en-US" sz="1800" dirty="0" smtClean="0">
                <a:latin typeface="Chalkduster"/>
                <a:cs typeface="Chalkduster"/>
              </a:rPr>
              <a:t>Keep the hallways clean</a:t>
            </a:r>
          </a:p>
          <a:p>
            <a:pPr marL="457200"/>
            <a:r>
              <a:rPr lang="en-US" dirty="0" smtClean="0">
                <a:latin typeface="Chalkduster"/>
                <a:cs typeface="Chalkduster"/>
              </a:rPr>
              <a:t>Accountability</a:t>
            </a:r>
          </a:p>
          <a:p>
            <a:pPr marL="857250" lvl="1"/>
            <a:r>
              <a:rPr lang="en-US" sz="1800" dirty="0" smtClean="0">
                <a:latin typeface="Chalkduster"/>
                <a:cs typeface="Chalkduster"/>
              </a:rPr>
              <a:t>Go straight to your destination</a:t>
            </a:r>
          </a:p>
          <a:p>
            <a:pPr marL="857250" lvl="1"/>
            <a:r>
              <a:rPr lang="en-US" sz="1800" dirty="0" smtClean="0">
                <a:latin typeface="Chalkduster"/>
                <a:cs typeface="Chalkduster"/>
              </a:rPr>
              <a:t>Carry a valid hall pass</a:t>
            </a:r>
          </a:p>
          <a:p>
            <a:pPr marL="514350"/>
            <a:r>
              <a:rPr lang="en-US" dirty="0" smtClean="0">
                <a:latin typeface="Chalkduster"/>
                <a:cs typeface="Chalkduster"/>
              </a:rPr>
              <a:t>Respect</a:t>
            </a:r>
          </a:p>
          <a:p>
            <a:pPr marL="914400" lvl="1"/>
            <a:r>
              <a:rPr lang="en-US" sz="1800" dirty="0" smtClean="0">
                <a:latin typeface="Chalkduster"/>
                <a:cs typeface="Chalkduster"/>
              </a:rPr>
              <a:t>Be kind to your locker neighbor</a:t>
            </a:r>
          </a:p>
          <a:p>
            <a:pPr marL="914400" lvl="1"/>
            <a:r>
              <a:rPr lang="en-US" sz="1800" dirty="0" smtClean="0">
                <a:latin typeface="Chalkduster"/>
                <a:cs typeface="Chalkduster"/>
              </a:rPr>
              <a:t>Be respectful of other classes in session</a:t>
            </a:r>
          </a:p>
          <a:p>
            <a:pPr marL="914400" lvl="1"/>
            <a:endParaRPr lang="en-US" dirty="0">
              <a:latin typeface="Times New Roman"/>
              <a:cs typeface="Times New Roman"/>
            </a:endParaRPr>
          </a:p>
        </p:txBody>
      </p:sp>
      <p:pic>
        <p:nvPicPr>
          <p:cNvPr id="5" name="Picture 4" descr="HALLS TIGER.jp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23858" y="4587118"/>
            <a:ext cx="2699869" cy="18789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7710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6000" b="1" dirty="0" smtClean="0">
                <a:effectLst>
                  <a:glow rad="101600">
                    <a:srgbClr val="D2D200">
                      <a:alpha val="75000"/>
                    </a:srgbClr>
                  </a:glow>
                </a:effectLst>
                <a:latin typeface="Chalkduster"/>
                <a:cs typeface="Chalkduster"/>
              </a:rPr>
              <a:t>TECHNOLOGY ROAR</a:t>
            </a:r>
            <a:endParaRPr lang="en-US" sz="6000" b="1" dirty="0">
              <a:effectLst>
                <a:glow rad="101600">
                  <a:srgbClr val="D2D200">
                    <a:alpha val="75000"/>
                  </a:srgbClr>
                </a:glow>
              </a:effectLst>
              <a:latin typeface="Chalkduster"/>
              <a:cs typeface="Chalkduster"/>
            </a:endParaRPr>
          </a:p>
        </p:txBody>
      </p:sp>
      <p:sp>
        <p:nvSpPr>
          <p:cNvPr id="3" name="Content Placeholder 2"/>
          <p:cNvSpPr>
            <a:spLocks noGrp="1"/>
          </p:cNvSpPr>
          <p:nvPr>
            <p:ph idx="1"/>
          </p:nvPr>
        </p:nvSpPr>
        <p:spPr>
          <a:xfrm>
            <a:off x="457200" y="1600200"/>
            <a:ext cx="8229600" cy="4969485"/>
          </a:xfrm>
        </p:spPr>
        <p:txBody>
          <a:bodyPr/>
          <a:lstStyle/>
          <a:p>
            <a:r>
              <a:rPr lang="en-US" dirty="0" smtClean="0">
                <a:latin typeface="Chalkduster"/>
                <a:cs typeface="Chalkduster"/>
              </a:rPr>
              <a:t>Responsibility</a:t>
            </a:r>
          </a:p>
          <a:p>
            <a:pPr lvl="1"/>
            <a:r>
              <a:rPr lang="en-US" sz="1600" dirty="0" smtClean="0">
                <a:latin typeface="Chalkduster"/>
                <a:cs typeface="Chalkduster"/>
              </a:rPr>
              <a:t>Use cell phones in designated areas only</a:t>
            </a:r>
          </a:p>
          <a:p>
            <a:pPr lvl="1"/>
            <a:r>
              <a:rPr lang="en-US" sz="1600" dirty="0" smtClean="0">
                <a:latin typeface="Chalkduster"/>
                <a:cs typeface="Chalkduster"/>
              </a:rPr>
              <a:t>Use cell phones according to school policy</a:t>
            </a:r>
          </a:p>
          <a:p>
            <a:pPr lvl="1"/>
            <a:r>
              <a:rPr lang="en-US" sz="1600" dirty="0" smtClean="0">
                <a:latin typeface="Chalkduster"/>
                <a:cs typeface="Chalkduster"/>
              </a:rPr>
              <a:t>Know that computers are for academic use only</a:t>
            </a:r>
          </a:p>
          <a:p>
            <a:pPr marL="400050"/>
            <a:r>
              <a:rPr lang="en-US" dirty="0" smtClean="0">
                <a:latin typeface="Chalkduster"/>
                <a:cs typeface="Chalkduster"/>
              </a:rPr>
              <a:t>Optimism</a:t>
            </a:r>
          </a:p>
          <a:p>
            <a:pPr marL="914400" lvl="1" indent="-457200"/>
            <a:r>
              <a:rPr lang="en-US" sz="1600" dirty="0" smtClean="0">
                <a:latin typeface="Chalkduster"/>
                <a:cs typeface="Chalkduster"/>
              </a:rPr>
              <a:t>Complete assignments to the best of your ability</a:t>
            </a:r>
          </a:p>
          <a:p>
            <a:pPr marL="914400" lvl="1" indent="-457200"/>
            <a:r>
              <a:rPr lang="en-US" sz="1600" dirty="0" smtClean="0">
                <a:latin typeface="Chalkduster"/>
                <a:cs typeface="Chalkduster"/>
              </a:rPr>
              <a:t>Stay on task</a:t>
            </a:r>
          </a:p>
          <a:p>
            <a:pPr marL="400050"/>
            <a:r>
              <a:rPr lang="en-US" sz="2800" dirty="0" smtClean="0">
                <a:latin typeface="Chalkduster"/>
                <a:cs typeface="Chalkduster"/>
              </a:rPr>
              <a:t>Accountability</a:t>
            </a:r>
          </a:p>
          <a:p>
            <a:pPr marL="800100" lvl="1"/>
            <a:r>
              <a:rPr lang="en-US" sz="1600" dirty="0" smtClean="0">
                <a:latin typeface="Chalkduster"/>
                <a:cs typeface="Chalkduster"/>
              </a:rPr>
              <a:t>Keep your personal information off the internet</a:t>
            </a:r>
          </a:p>
          <a:p>
            <a:pPr marL="800100" lvl="1"/>
            <a:r>
              <a:rPr lang="en-US" sz="1600" dirty="0" smtClean="0">
                <a:latin typeface="Chalkduster"/>
                <a:cs typeface="Chalkduster"/>
              </a:rPr>
              <a:t>Ask for help if you experience problems</a:t>
            </a:r>
          </a:p>
          <a:p>
            <a:pPr marL="457200"/>
            <a:r>
              <a:rPr lang="en-US" dirty="0" smtClean="0">
                <a:latin typeface="Chalkduster"/>
                <a:cs typeface="Chalkduster"/>
              </a:rPr>
              <a:t>Respect</a:t>
            </a:r>
          </a:p>
          <a:p>
            <a:pPr marL="857250" lvl="1"/>
            <a:r>
              <a:rPr lang="en-US" sz="1600" dirty="0" smtClean="0">
                <a:latin typeface="Chalkduster"/>
                <a:cs typeface="Chalkduster"/>
              </a:rPr>
              <a:t>Leave the equipment the same as you found it</a:t>
            </a:r>
          </a:p>
          <a:p>
            <a:pPr marL="857250" lvl="1"/>
            <a:r>
              <a:rPr lang="en-US" sz="1600" dirty="0" smtClean="0">
                <a:latin typeface="Chalkduster"/>
                <a:cs typeface="Chalkduster"/>
              </a:rPr>
              <a:t>Follow acceptable use policies </a:t>
            </a:r>
          </a:p>
          <a:p>
            <a:pPr marL="857250" lvl="1"/>
            <a:endParaRPr lang="en-US" sz="1600" dirty="0" smtClean="0"/>
          </a:p>
          <a:p>
            <a:pPr marL="914400" lvl="1" indent="-457200"/>
            <a:endParaRPr lang="en-US" sz="1600" dirty="0"/>
          </a:p>
        </p:txBody>
      </p:sp>
      <p:pic>
        <p:nvPicPr>
          <p:cNvPr id="5" name="Picture 4" descr="HALLS TIGER.jp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05281" y="4664865"/>
            <a:ext cx="2773166" cy="202144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6381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scene3d>
              <a:camera prst="orthographicFront"/>
              <a:lightRig rig="threePt" dir="t"/>
            </a:scene3d>
            <a:sp3d extrusionH="101600" contourW="25400">
              <a:bevelT w="69850" h="69850" prst="relaxedInset"/>
              <a:bevelB w="69850" h="69850" prst="relaxedInset"/>
            </a:sp3d>
          </a:bodyPr>
          <a:lstStyle/>
          <a:p>
            <a:r>
              <a:rPr lang="en-US" sz="6000" b="1" dirty="0" smtClean="0">
                <a:effectLst>
                  <a:glow rad="101600">
                    <a:srgbClr val="D2D200">
                      <a:alpha val="75000"/>
                    </a:srgbClr>
                  </a:glow>
                </a:effectLst>
                <a:latin typeface="Chalkduster"/>
                <a:cs typeface="Chalkduster"/>
              </a:rPr>
              <a:t>BUS ROAR</a:t>
            </a:r>
            <a:endParaRPr lang="en-US" sz="6000" b="1" dirty="0">
              <a:effectLst>
                <a:glow rad="101600">
                  <a:srgbClr val="D2D200">
                    <a:alpha val="75000"/>
                  </a:srgbClr>
                </a:glow>
              </a:effectLst>
              <a:latin typeface="Chalkduster"/>
              <a:cs typeface="Chalkduster"/>
            </a:endParaRPr>
          </a:p>
        </p:txBody>
      </p:sp>
      <p:sp>
        <p:nvSpPr>
          <p:cNvPr id="3" name="Content Placeholder 2"/>
          <p:cNvSpPr>
            <a:spLocks noGrp="1"/>
          </p:cNvSpPr>
          <p:nvPr>
            <p:ph idx="1"/>
          </p:nvPr>
        </p:nvSpPr>
        <p:spPr>
          <a:xfrm>
            <a:off x="457200" y="1600200"/>
            <a:ext cx="8229600" cy="5112023"/>
          </a:xfrm>
        </p:spPr>
        <p:txBody>
          <a:bodyPr/>
          <a:lstStyle/>
          <a:p>
            <a:r>
              <a:rPr lang="en-US" sz="3600" dirty="0" smtClean="0">
                <a:solidFill>
                  <a:srgbClr val="000000"/>
                </a:solidFill>
                <a:latin typeface="Chalkduster"/>
                <a:cs typeface="Chalkduster"/>
              </a:rPr>
              <a:t>Responsibility</a:t>
            </a:r>
          </a:p>
          <a:p>
            <a:pPr lvl="1"/>
            <a:r>
              <a:rPr lang="en-US" sz="1600" dirty="0" smtClean="0">
                <a:solidFill>
                  <a:srgbClr val="000000"/>
                </a:solidFill>
                <a:latin typeface="Chalkduster"/>
                <a:cs typeface="Chalkduster"/>
              </a:rPr>
              <a:t>Remain in seat</a:t>
            </a:r>
          </a:p>
          <a:p>
            <a:pPr lvl="1"/>
            <a:r>
              <a:rPr lang="en-US" sz="1600" dirty="0" smtClean="0">
                <a:solidFill>
                  <a:srgbClr val="000000"/>
                </a:solidFill>
                <a:latin typeface="Chalkduster"/>
                <a:cs typeface="Chalkduster"/>
              </a:rPr>
              <a:t>Keep head and hands inside the bus</a:t>
            </a:r>
          </a:p>
          <a:p>
            <a:r>
              <a:rPr lang="en-US" sz="3600" dirty="0" smtClean="0">
                <a:solidFill>
                  <a:srgbClr val="000000"/>
                </a:solidFill>
                <a:latin typeface="Chalkduster"/>
                <a:cs typeface="Chalkduster"/>
              </a:rPr>
              <a:t>Optimism</a:t>
            </a:r>
          </a:p>
          <a:p>
            <a:pPr lvl="1"/>
            <a:r>
              <a:rPr lang="en-US" sz="1600" dirty="0" smtClean="0">
                <a:solidFill>
                  <a:srgbClr val="000000"/>
                </a:solidFill>
                <a:latin typeface="Chalkduster"/>
                <a:cs typeface="Chalkduster"/>
              </a:rPr>
              <a:t>Be a positive role model for younger students</a:t>
            </a:r>
          </a:p>
          <a:p>
            <a:pPr lvl="1"/>
            <a:r>
              <a:rPr lang="en-US" sz="1600" dirty="0" smtClean="0">
                <a:solidFill>
                  <a:srgbClr val="000000"/>
                </a:solidFill>
                <a:latin typeface="Chalkduster"/>
                <a:cs typeface="Chalkduster"/>
              </a:rPr>
              <a:t>Help bus driver maintain safety</a:t>
            </a:r>
          </a:p>
          <a:p>
            <a:pPr marL="400050"/>
            <a:r>
              <a:rPr lang="en-US" sz="3600" dirty="0" smtClean="0">
                <a:solidFill>
                  <a:srgbClr val="000000"/>
                </a:solidFill>
                <a:latin typeface="Chalkduster"/>
                <a:cs typeface="Chalkduster"/>
              </a:rPr>
              <a:t>Accountability</a:t>
            </a:r>
          </a:p>
          <a:p>
            <a:pPr marL="800100" lvl="1"/>
            <a:r>
              <a:rPr lang="en-US" sz="1600" dirty="0" smtClean="0">
                <a:solidFill>
                  <a:srgbClr val="000000"/>
                </a:solidFill>
                <a:latin typeface="Chalkduster"/>
                <a:cs typeface="Chalkduster"/>
              </a:rPr>
              <a:t>Keep the bus clean</a:t>
            </a:r>
          </a:p>
          <a:p>
            <a:pPr marL="800100" lvl="1"/>
            <a:r>
              <a:rPr lang="en-US" sz="1600" dirty="0" smtClean="0">
                <a:solidFill>
                  <a:srgbClr val="000000"/>
                </a:solidFill>
                <a:latin typeface="Chalkduster"/>
                <a:cs typeface="Chalkduster"/>
              </a:rPr>
              <a:t>Pick up any trash you see</a:t>
            </a:r>
          </a:p>
          <a:p>
            <a:pPr marL="400050" indent="-285750"/>
            <a:r>
              <a:rPr lang="en-US" sz="3600" dirty="0" smtClean="0">
                <a:solidFill>
                  <a:srgbClr val="000000"/>
                </a:solidFill>
                <a:latin typeface="Chalkduster"/>
                <a:cs typeface="Chalkduster"/>
              </a:rPr>
              <a:t>Respect</a:t>
            </a:r>
          </a:p>
          <a:p>
            <a:pPr marL="800100" lvl="1"/>
            <a:r>
              <a:rPr lang="en-US" sz="1600" dirty="0" smtClean="0">
                <a:solidFill>
                  <a:srgbClr val="000000"/>
                </a:solidFill>
                <a:latin typeface="Chalkduster"/>
                <a:cs typeface="Chalkduster"/>
              </a:rPr>
              <a:t>Use appropriate language</a:t>
            </a:r>
          </a:p>
          <a:p>
            <a:pPr marL="800100" lvl="1"/>
            <a:r>
              <a:rPr lang="en-US" sz="1600" dirty="0" smtClean="0">
                <a:solidFill>
                  <a:srgbClr val="000000"/>
                </a:solidFill>
                <a:latin typeface="Chalkduster"/>
                <a:cs typeface="Chalkduster"/>
              </a:rPr>
              <a:t>Respect others’ property</a:t>
            </a:r>
          </a:p>
          <a:p>
            <a:pPr marL="800100" lvl="1"/>
            <a:endParaRPr lang="en-US" sz="1600" dirty="0">
              <a:latin typeface="Times New Roman"/>
              <a:cs typeface="Times New Roman"/>
            </a:endParaRPr>
          </a:p>
        </p:txBody>
      </p:sp>
      <p:pic>
        <p:nvPicPr>
          <p:cNvPr id="5" name="Picture 4" descr="HALLS TIGER.jp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92550" y="4768529"/>
            <a:ext cx="3351450" cy="19436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87077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1543</TotalTime>
  <Words>557</Words>
  <Application>Microsoft Macintosh PowerPoint</Application>
  <PresentationFormat>On-screen Show (4:3)</PresentationFormat>
  <Paragraphs>131</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Chalkduster</vt:lpstr>
      <vt:lpstr>Times New Roman</vt:lpstr>
      <vt:lpstr>Office Theme</vt:lpstr>
      <vt:lpstr>We are Tigers, hear us …</vt:lpstr>
      <vt:lpstr>ARRIVAL &amp; DEPARTURE  ROAR</vt:lpstr>
      <vt:lpstr>CAFETERIA ROAR</vt:lpstr>
      <vt:lpstr>GYM ROAR FOR FORMAL EVENTS</vt:lpstr>
      <vt:lpstr>CLASSROOM ROAR</vt:lpstr>
      <vt:lpstr>RESTROOM ROAR</vt:lpstr>
      <vt:lpstr>HALLWAY ROAR</vt:lpstr>
      <vt:lpstr>TECHNOLOGY ROAR</vt:lpstr>
      <vt:lpstr>BUS ROAR</vt:lpstr>
      <vt:lpstr>Acknowledgement/Reward</vt:lpstr>
      <vt:lpstr>ROAR Matching Game</vt:lpstr>
    </vt:vector>
  </TitlesOfParts>
  <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are Tigers, hear us …</dc:title>
  <dc:creator>Lauderdale County Board of Education</dc:creator>
  <cp:lastModifiedBy>Microsoft Office User</cp:lastModifiedBy>
  <cp:revision>58</cp:revision>
  <dcterms:created xsi:type="dcterms:W3CDTF">2017-01-27T14:11:00Z</dcterms:created>
  <dcterms:modified xsi:type="dcterms:W3CDTF">2018-01-04T21:20:30Z</dcterms:modified>
</cp:coreProperties>
</file>